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0"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Lst>
  <p:sldSz cy="5143500" cx="9144000"/>
  <p:notesSz cx="6858000" cy="9144000"/>
  <p:embeddedFontLst>
    <p:embeddedFont>
      <p:font typeface="Helvetica Neue"/>
      <p:regular r:id="rId26"/>
      <p:bold r:id="rId27"/>
      <p:italic r:id="rId28"/>
      <p:boldItalic r:id="rId2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font" Target="fonts/HelveticaNeue-regular.fntdata"/><Relationship Id="rId25" Type="http://schemas.openxmlformats.org/officeDocument/2006/relationships/slide" Target="slides/slide20.xml"/><Relationship Id="rId28" Type="http://schemas.openxmlformats.org/officeDocument/2006/relationships/font" Target="fonts/HelveticaNeue-italic.fntdata"/><Relationship Id="rId27" Type="http://schemas.openxmlformats.org/officeDocument/2006/relationships/font" Target="fonts/HelveticaNeue-bold.fntdata"/><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font" Target="fonts/HelveticaNeue-boldItalic.fntdata"/><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nationalgeographic.com/science/article/sciencespeak-whale-pump" TargetMode="Externa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climatechampions.littleinventors.org/challenges/crin/brought-to-life" TargetMode="Externa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littleinventors.org/ideas/the-compost-bee/details#tangible" TargetMode="Externa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 name="Shape 56"/>
        <p:cNvGrpSpPr/>
        <p:nvPr/>
      </p:nvGrpSpPr>
      <p:grpSpPr>
        <a:xfrm>
          <a:off x="0" y="0"/>
          <a:ext cx="0" cy="0"/>
          <a:chOff x="0" y="0"/>
          <a:chExt cx="0" cy="0"/>
        </a:xfrm>
      </p:grpSpPr>
      <p:sp>
        <p:nvSpPr>
          <p:cNvPr id="57" name="Google Shape;57;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8" name="Google Shape;58;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Welcome to the Climate Action Heroes challenge!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Together we’re going to learn all about what the word ‘climate’ means and how you can use the powers of invention to </a:t>
            </a:r>
            <a:r>
              <a:rPr lang="en"/>
              <a:t>help</a:t>
            </a:r>
            <a:r>
              <a:rPr lang="en"/>
              <a:t> protect our planet!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g362eec05168_0_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4" name="Google Shape;144;g362eec05168_0_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200">
                <a:solidFill>
                  <a:srgbClr val="3C4043"/>
                </a:solidFill>
                <a:latin typeface="Calibri"/>
                <a:ea typeface="Calibri"/>
                <a:cs typeface="Calibri"/>
                <a:sym typeface="Calibri"/>
              </a:rPr>
              <a:t>The awesome variety of living things on Earth is known as </a:t>
            </a:r>
            <a:r>
              <a:rPr b="1" lang="en" sz="1200">
                <a:solidFill>
                  <a:srgbClr val="3C4043"/>
                </a:solidFill>
                <a:latin typeface="Calibri"/>
                <a:ea typeface="Calibri"/>
                <a:cs typeface="Calibri"/>
                <a:sym typeface="Calibri"/>
              </a:rPr>
              <a:t>biodiversity</a:t>
            </a:r>
            <a:r>
              <a:rPr lang="en" sz="1200">
                <a:solidFill>
                  <a:srgbClr val="3C4043"/>
                </a:solidFill>
                <a:latin typeface="Calibri"/>
                <a:ea typeface="Calibri"/>
                <a:cs typeface="Calibri"/>
                <a:sym typeface="Calibri"/>
              </a:rPr>
              <a:t>. </a:t>
            </a:r>
            <a:r>
              <a:rPr lang="en" sz="1200">
                <a:solidFill>
                  <a:srgbClr val="3C4043"/>
                </a:solidFill>
                <a:latin typeface="Calibri"/>
                <a:ea typeface="Calibri"/>
                <a:cs typeface="Calibri"/>
                <a:sym typeface="Calibri"/>
              </a:rPr>
              <a:t>First let’s think about the </a:t>
            </a:r>
            <a:r>
              <a:rPr lang="en" sz="1200">
                <a:solidFill>
                  <a:srgbClr val="3C4043"/>
                </a:solidFill>
                <a:latin typeface="Calibri"/>
                <a:ea typeface="Calibri"/>
                <a:cs typeface="Calibri"/>
                <a:sym typeface="Calibri"/>
              </a:rPr>
              <a:t>meaning</a:t>
            </a:r>
            <a:r>
              <a:rPr lang="en" sz="1200">
                <a:solidFill>
                  <a:srgbClr val="3C4043"/>
                </a:solidFill>
                <a:latin typeface="Calibri"/>
                <a:ea typeface="Calibri"/>
                <a:cs typeface="Calibri"/>
                <a:sym typeface="Calibri"/>
              </a:rPr>
              <a:t> of the word </a:t>
            </a:r>
            <a:r>
              <a:rPr lang="en" sz="1200">
                <a:solidFill>
                  <a:srgbClr val="3C4043"/>
                </a:solidFill>
                <a:latin typeface="Calibri"/>
                <a:ea typeface="Calibri"/>
                <a:cs typeface="Calibri"/>
                <a:sym typeface="Calibri"/>
              </a:rPr>
              <a:t>Biodiversity</a:t>
            </a:r>
            <a:r>
              <a:rPr lang="en" sz="1200">
                <a:solidFill>
                  <a:srgbClr val="3C4043"/>
                </a:solidFill>
                <a:latin typeface="Calibri"/>
                <a:ea typeface="Calibri"/>
                <a:cs typeface="Calibri"/>
                <a:sym typeface="Calibri"/>
              </a:rPr>
              <a:t>. Bio means relating to life, so all living things. </a:t>
            </a:r>
            <a:r>
              <a:rPr lang="en" sz="1200">
                <a:solidFill>
                  <a:srgbClr val="3C4043"/>
                </a:solidFill>
                <a:latin typeface="Calibri"/>
                <a:ea typeface="Calibri"/>
                <a:cs typeface="Calibri"/>
                <a:sym typeface="Calibri"/>
              </a:rPr>
              <a:t>Diversity</a:t>
            </a:r>
            <a:r>
              <a:rPr lang="en" sz="1200">
                <a:solidFill>
                  <a:srgbClr val="3C4043"/>
                </a:solidFill>
                <a:latin typeface="Calibri"/>
                <a:ea typeface="Calibri"/>
                <a:cs typeface="Calibri"/>
                <a:sym typeface="Calibri"/>
              </a:rPr>
              <a:t> means variety, so lots and lots of different things, like </a:t>
            </a:r>
            <a:r>
              <a:rPr lang="en" sz="1200">
                <a:solidFill>
                  <a:srgbClr val="3C4043"/>
                </a:solidFill>
                <a:latin typeface="Calibri"/>
                <a:ea typeface="Calibri"/>
                <a:cs typeface="Calibri"/>
                <a:sym typeface="Calibri"/>
              </a:rPr>
              <a:t>different</a:t>
            </a:r>
            <a:r>
              <a:rPr lang="en" sz="1200">
                <a:solidFill>
                  <a:srgbClr val="3C4043"/>
                </a:solidFill>
                <a:latin typeface="Calibri"/>
                <a:ea typeface="Calibri"/>
                <a:cs typeface="Calibri"/>
                <a:sym typeface="Calibri"/>
              </a:rPr>
              <a:t> types of trees or animals.  </a:t>
            </a:r>
            <a:endParaRPr sz="1200">
              <a:solidFill>
                <a:srgbClr val="3C4043"/>
              </a:solidFill>
              <a:latin typeface="Calibri"/>
              <a:ea typeface="Calibri"/>
              <a:cs typeface="Calibri"/>
              <a:sym typeface="Calibri"/>
            </a:endParaRPr>
          </a:p>
          <a:p>
            <a:pPr indent="0" lvl="0" marL="0" rtl="0" algn="l">
              <a:lnSpc>
                <a:spcPct val="115000"/>
              </a:lnSpc>
              <a:spcBef>
                <a:spcPts val="0"/>
              </a:spcBef>
              <a:spcAft>
                <a:spcPts val="0"/>
              </a:spcAft>
              <a:buNone/>
            </a:pPr>
            <a:r>
              <a:t/>
            </a:r>
            <a:endParaRPr sz="1200">
              <a:solidFill>
                <a:srgbClr val="3C4043"/>
              </a:solidFill>
              <a:latin typeface="Calibri"/>
              <a:ea typeface="Calibri"/>
              <a:cs typeface="Calibri"/>
              <a:sym typeface="Calibri"/>
            </a:endParaRPr>
          </a:p>
          <a:p>
            <a:pPr indent="0" lvl="0" marL="0" rtl="0" algn="l">
              <a:lnSpc>
                <a:spcPct val="115000"/>
              </a:lnSpc>
              <a:spcBef>
                <a:spcPts val="0"/>
              </a:spcBef>
              <a:spcAft>
                <a:spcPts val="0"/>
              </a:spcAft>
              <a:buNone/>
            </a:pPr>
            <a:r>
              <a:rPr lang="en" sz="1200">
                <a:solidFill>
                  <a:srgbClr val="3C4043"/>
                </a:solidFill>
                <a:latin typeface="Calibri"/>
                <a:ea typeface="Calibri"/>
                <a:cs typeface="Calibri"/>
                <a:sym typeface="Calibri"/>
              </a:rPr>
              <a:t>All of the threats from climate change affect both us and all other life on earth. The more diverse and unique the life on our planet is, the better chance we all have of living long and healthy lives.</a:t>
            </a:r>
            <a:endParaRPr sz="1200">
              <a:solidFill>
                <a:srgbClr val="3C4043"/>
              </a:solidFill>
              <a:latin typeface="Calibri"/>
              <a:ea typeface="Calibri"/>
              <a:cs typeface="Calibri"/>
              <a:sym typeface="Calibri"/>
            </a:endParaRPr>
          </a:p>
          <a:p>
            <a:pPr indent="0" lvl="0" marL="0" rtl="0" algn="l">
              <a:lnSpc>
                <a:spcPct val="115000"/>
              </a:lnSpc>
              <a:spcBef>
                <a:spcPts val="0"/>
              </a:spcBef>
              <a:spcAft>
                <a:spcPts val="0"/>
              </a:spcAft>
              <a:buNone/>
            </a:pPr>
            <a:r>
              <a:t/>
            </a:r>
            <a:endParaRPr sz="1200">
              <a:solidFill>
                <a:srgbClr val="3C4043"/>
              </a:solidFill>
              <a:latin typeface="Calibri"/>
              <a:ea typeface="Calibri"/>
              <a:cs typeface="Calibri"/>
              <a:sym typeface="Calibri"/>
            </a:endParaRPr>
          </a:p>
          <a:p>
            <a:pPr indent="0" lvl="0" marL="0" rtl="0" algn="l">
              <a:lnSpc>
                <a:spcPct val="115000"/>
              </a:lnSpc>
              <a:spcBef>
                <a:spcPts val="0"/>
              </a:spcBef>
              <a:spcAft>
                <a:spcPts val="0"/>
              </a:spcAft>
              <a:buNone/>
            </a:pPr>
            <a:r>
              <a:rPr b="1" lang="en" sz="1200">
                <a:solidFill>
                  <a:srgbClr val="3C4043"/>
                </a:solidFill>
                <a:latin typeface="Calibri"/>
                <a:ea typeface="Calibri"/>
                <a:cs typeface="Calibri"/>
                <a:sym typeface="Calibri"/>
              </a:rPr>
              <a:t>Class activity - can you think about the biodiversity in your school grounds? What animals or plants can you name? Try to be specific! (e.g. ladybird, woodlouse, blackbird, robin, magpie, worms, bees, wasps, beetles, ants, daisies, grass….) All of these different things are biodiversity right in your school! </a:t>
            </a:r>
            <a:endParaRPr b="1" sz="1200">
              <a:solidFill>
                <a:srgbClr val="3C4043"/>
              </a:solidFill>
              <a:latin typeface="Calibri"/>
              <a:ea typeface="Calibri"/>
              <a:cs typeface="Calibri"/>
              <a:sym typeface="Calibri"/>
            </a:endParaRPr>
          </a:p>
          <a:p>
            <a:pPr indent="0" lvl="0" marL="0" rtl="0" algn="l">
              <a:lnSpc>
                <a:spcPct val="115000"/>
              </a:lnSpc>
              <a:spcBef>
                <a:spcPts val="0"/>
              </a:spcBef>
              <a:spcAft>
                <a:spcPts val="0"/>
              </a:spcAft>
              <a:buNone/>
            </a:pPr>
            <a:r>
              <a:t/>
            </a:r>
            <a:endParaRPr sz="1000">
              <a:solidFill>
                <a:schemeClr val="dk1"/>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 name="Shape 151"/>
        <p:cNvGrpSpPr/>
        <p:nvPr/>
      </p:nvGrpSpPr>
      <p:grpSpPr>
        <a:xfrm>
          <a:off x="0" y="0"/>
          <a:ext cx="0" cy="0"/>
          <a:chOff x="0" y="0"/>
          <a:chExt cx="0" cy="0"/>
        </a:xfrm>
      </p:grpSpPr>
      <p:sp>
        <p:nvSpPr>
          <p:cNvPr id="152" name="Google Shape;152;g362eec05168_0_10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3" name="Google Shape;153;g362eec05168_0_10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200">
                <a:solidFill>
                  <a:schemeClr val="dk1"/>
                </a:solidFill>
                <a:latin typeface="Calibri"/>
                <a:ea typeface="Calibri"/>
                <a:cs typeface="Calibri"/>
                <a:sym typeface="Calibri"/>
              </a:rPr>
              <a:t>The natural homes of animals, plants and other living species are known as </a:t>
            </a:r>
            <a:r>
              <a:rPr b="1" lang="en" sz="1200">
                <a:solidFill>
                  <a:schemeClr val="dk1"/>
                </a:solidFill>
                <a:latin typeface="Calibri"/>
                <a:ea typeface="Calibri"/>
                <a:cs typeface="Calibri"/>
                <a:sym typeface="Calibri"/>
              </a:rPr>
              <a:t>habitats</a:t>
            </a:r>
            <a:r>
              <a:rPr lang="en" sz="1200">
                <a:solidFill>
                  <a:schemeClr val="dk1"/>
                </a:solidFill>
                <a:latin typeface="Calibri"/>
                <a:ea typeface="Calibri"/>
                <a:cs typeface="Calibri"/>
                <a:sym typeface="Calibri"/>
              </a:rPr>
              <a:t>. Some people live in the countryside and others in towns and cities, and wildlife is just the same. They have their own kinds of cities where lots of animals live, some are even underwater, like coral reefs. </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None/>
            </a:pPr>
            <a:r>
              <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None/>
            </a:pPr>
            <a:r>
              <a:rPr lang="en" sz="1200">
                <a:solidFill>
                  <a:schemeClr val="dk1"/>
                </a:solidFill>
                <a:latin typeface="Calibri"/>
                <a:ea typeface="Calibri"/>
                <a:cs typeface="Calibri"/>
                <a:sym typeface="Calibri"/>
              </a:rPr>
              <a:t>A habitat has everything that a living thing needs to survive. For animals that means food, water and shelter and for a plant that means the right combination of light, air, soil and water. Over millions of years each species has become specially </a:t>
            </a:r>
            <a:r>
              <a:rPr b="1" lang="en" sz="1200">
                <a:solidFill>
                  <a:schemeClr val="dk1"/>
                </a:solidFill>
                <a:latin typeface="Calibri"/>
                <a:ea typeface="Calibri"/>
                <a:cs typeface="Calibri"/>
                <a:sym typeface="Calibri"/>
              </a:rPr>
              <a:t>adapted</a:t>
            </a:r>
            <a:r>
              <a:rPr lang="en" sz="1200">
                <a:solidFill>
                  <a:schemeClr val="dk1"/>
                </a:solidFill>
                <a:latin typeface="Calibri"/>
                <a:ea typeface="Calibri"/>
                <a:cs typeface="Calibri"/>
                <a:sym typeface="Calibri"/>
              </a:rPr>
              <a:t> to its environment, for example a cactus has adapted to survive in bright sunlight and hot dry places climates like the desert. </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None/>
            </a:pPr>
            <a:r>
              <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None/>
            </a:pPr>
            <a:r>
              <a:rPr lang="en" sz="1200">
                <a:solidFill>
                  <a:schemeClr val="dk1"/>
                </a:solidFill>
                <a:latin typeface="Calibri"/>
                <a:ea typeface="Calibri"/>
                <a:cs typeface="Calibri"/>
                <a:sym typeface="Calibri"/>
              </a:rPr>
              <a:t>The right amount of space is very important for an animal to survive. For example a tiger needs a huge amount of space to roam, hunt and find a mate, whereas an ant only needs a few centimeters. </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None/>
            </a:pPr>
            <a:r>
              <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None/>
            </a:pPr>
            <a:r>
              <a:rPr lang="en" sz="1200">
                <a:solidFill>
                  <a:schemeClr val="dk1"/>
                </a:solidFill>
                <a:latin typeface="Calibri"/>
                <a:ea typeface="Calibri"/>
                <a:cs typeface="Calibri"/>
                <a:sym typeface="Calibri"/>
              </a:rPr>
              <a:t>Many habitats are being destroyed because the human population is growing bigger every year - we need space to grow crops, build houses and roads. But often this is creating conflict with animals or leaving them without a home, which is causing many animals to become endangered. This means they are at risk of dying out forever. </a:t>
            </a:r>
            <a:endParaRPr sz="1200">
              <a:solidFill>
                <a:schemeClr val="dk1"/>
              </a:solidFill>
              <a:latin typeface="Calibri"/>
              <a:ea typeface="Calibri"/>
              <a:cs typeface="Calibri"/>
              <a:sym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g362eec05168_0_1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4" name="Google Shape;164;g362eec05168_0_1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Wildlife is a huge part of the natural world, and the more that mammals, insects, amphibians, birds and other invertebrates thrive, the better for the planet. So it’s really important we think about </a:t>
            </a:r>
            <a:r>
              <a:rPr b="1" lang="en" sz="1200">
                <a:solidFill>
                  <a:schemeClr val="dk1"/>
                </a:solidFill>
                <a:latin typeface="Calibri"/>
                <a:ea typeface="Calibri"/>
                <a:cs typeface="Calibri"/>
                <a:sym typeface="Calibri"/>
              </a:rPr>
              <a:t>how</a:t>
            </a:r>
            <a:r>
              <a:rPr lang="en" sz="1200">
                <a:solidFill>
                  <a:schemeClr val="dk1"/>
                </a:solidFill>
                <a:latin typeface="Calibri"/>
                <a:ea typeface="Calibri"/>
                <a:cs typeface="Calibri"/>
                <a:sym typeface="Calibri"/>
              </a:rPr>
              <a:t> </a:t>
            </a:r>
            <a:r>
              <a:rPr b="1" lang="en" sz="1200">
                <a:solidFill>
                  <a:schemeClr val="dk1"/>
                </a:solidFill>
                <a:latin typeface="Calibri"/>
                <a:ea typeface="Calibri"/>
                <a:cs typeface="Calibri"/>
                <a:sym typeface="Calibri"/>
              </a:rPr>
              <a:t>to help and encourage wildlife </a:t>
            </a:r>
            <a:r>
              <a:rPr lang="en" sz="1200">
                <a:solidFill>
                  <a:schemeClr val="dk1"/>
                </a:solidFill>
                <a:latin typeface="Calibri"/>
                <a:ea typeface="Calibri"/>
                <a:cs typeface="Calibri"/>
                <a:sym typeface="Calibri"/>
              </a:rPr>
              <a:t>in small and big ways. </a:t>
            </a:r>
            <a:endParaRPr sz="1200">
              <a:solidFill>
                <a:srgbClr val="3C4043"/>
              </a:solidFill>
              <a:highlight>
                <a:schemeClr val="lt1"/>
              </a:highlight>
              <a:latin typeface="Calibri"/>
              <a:ea typeface="Calibri"/>
              <a:cs typeface="Calibri"/>
              <a:sym typeface="Calibri"/>
            </a:endParaRPr>
          </a:p>
          <a:p>
            <a:pPr indent="0" lvl="0" marL="0" rtl="0" algn="l">
              <a:lnSpc>
                <a:spcPct val="115000"/>
              </a:lnSpc>
              <a:spcBef>
                <a:spcPts val="0"/>
              </a:spcBef>
              <a:spcAft>
                <a:spcPts val="0"/>
              </a:spcAft>
              <a:buClr>
                <a:schemeClr val="dk1"/>
              </a:buClr>
              <a:buSzPts val="1100"/>
              <a:buFont typeface="Arial"/>
              <a:buNone/>
            </a:pPr>
            <a:r>
              <a:t/>
            </a:r>
            <a:endParaRPr sz="1200">
              <a:solidFill>
                <a:srgbClr val="3C4043"/>
              </a:solidFill>
              <a:highlight>
                <a:schemeClr val="lt1"/>
              </a:highlight>
              <a:latin typeface="Calibri"/>
              <a:ea typeface="Calibri"/>
              <a:cs typeface="Calibri"/>
              <a:sym typeface="Calibri"/>
            </a:endParaRPr>
          </a:p>
          <a:p>
            <a:pPr indent="0" lvl="0" marL="0" rtl="0" algn="l">
              <a:lnSpc>
                <a:spcPct val="142857"/>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There are many reasons why biodiversity is hugely important for humans, and here’s a few. Animals and plants can help us to: </a:t>
            </a:r>
            <a:endParaRPr sz="1200">
              <a:solidFill>
                <a:schemeClr val="dk1"/>
              </a:solidFill>
              <a:latin typeface="Calibri"/>
              <a:ea typeface="Calibri"/>
              <a:cs typeface="Calibri"/>
              <a:sym typeface="Calibri"/>
            </a:endParaRPr>
          </a:p>
          <a:p>
            <a:pPr indent="-304800" lvl="0" marL="457200" rtl="0" algn="l">
              <a:lnSpc>
                <a:spcPct val="142857"/>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create new medicines. Scientists are discovering new medicines everyday from natural sources, like corals and dolphins! </a:t>
            </a:r>
            <a:endParaRPr sz="1200">
              <a:solidFill>
                <a:schemeClr val="dk1"/>
              </a:solidFill>
              <a:latin typeface="Calibri"/>
              <a:ea typeface="Calibri"/>
              <a:cs typeface="Calibri"/>
              <a:sym typeface="Calibri"/>
            </a:endParaRPr>
          </a:p>
          <a:p>
            <a:pPr indent="-304800" lvl="0" marL="457200" rtl="0" algn="l">
              <a:lnSpc>
                <a:spcPct val="142857"/>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feed us. Certain crops can be damaged by diseases, so the more food options we have the better. </a:t>
            </a:r>
            <a:endParaRPr sz="1200">
              <a:solidFill>
                <a:schemeClr val="dk1"/>
              </a:solidFill>
              <a:latin typeface="Calibri"/>
              <a:ea typeface="Calibri"/>
              <a:cs typeface="Calibri"/>
              <a:sym typeface="Calibri"/>
            </a:endParaRPr>
          </a:p>
          <a:p>
            <a:pPr indent="-304800" lvl="0" marL="457200" rtl="0" algn="l">
              <a:lnSpc>
                <a:spcPct val="142857"/>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keep the earth healthy and the weather balanced. Having many different types of animals helps to keep our planet healthy as they all have different and important roles, for example Whale poo is critical to ocean health and its ability to absorb CO2 from the atmosphere! </a:t>
            </a:r>
            <a:r>
              <a:rPr lang="en" sz="1200" u="sng">
                <a:solidFill>
                  <a:schemeClr val="dk1"/>
                </a:solidFill>
                <a:latin typeface="Calibri"/>
                <a:ea typeface="Calibri"/>
                <a:cs typeface="Calibri"/>
                <a:sym typeface="Calibri"/>
                <a:hlinkClick r:id="rId2">
                  <a:extLst>
                    <a:ext uri="{A12FA001-AC4F-418D-AE19-62706E023703}">
                      <ahyp:hlinkClr val="tx"/>
                    </a:ext>
                  </a:extLst>
                </a:hlinkClick>
              </a:rPr>
              <a:t>https://www.nationalgeographic.com/science/article/sciencespeak-whale-pump</a:t>
            </a:r>
            <a:endParaRPr sz="1200">
              <a:solidFill>
                <a:schemeClr val="dk1"/>
              </a:solidFill>
              <a:latin typeface="Calibri"/>
              <a:ea typeface="Calibri"/>
              <a:cs typeface="Calibri"/>
              <a:sym typeface="Calibri"/>
            </a:endParaRPr>
          </a:p>
          <a:p>
            <a:pPr indent="-304800" lvl="0" marL="457200" rtl="0" algn="l">
              <a:lnSpc>
                <a:spcPct val="142857"/>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Make the things that we need.</a:t>
            </a:r>
            <a:r>
              <a:rPr lang="en" sz="1200">
                <a:solidFill>
                  <a:schemeClr val="dk1"/>
                </a:solidFill>
                <a:latin typeface="Calibri"/>
                <a:ea typeface="Calibri"/>
                <a:cs typeface="Calibri"/>
                <a:sym typeface="Calibri"/>
              </a:rPr>
              <a:t> Certain trees can become infected by diseases like the Ash tree in England which causes them to die. We need these trees for materials to make things like tables and chairs. So we need others options </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2" name="Shape 172"/>
        <p:cNvGrpSpPr/>
        <p:nvPr/>
      </p:nvGrpSpPr>
      <p:grpSpPr>
        <a:xfrm>
          <a:off x="0" y="0"/>
          <a:ext cx="0" cy="0"/>
          <a:chOff x="0" y="0"/>
          <a:chExt cx="0" cy="0"/>
        </a:xfrm>
      </p:grpSpPr>
      <p:sp>
        <p:nvSpPr>
          <p:cNvPr id="173" name="Google Shape;173;g370d8e09c9e_0_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4" name="Google Shape;174;g370d8e09c9e_0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Calibri"/>
                <a:ea typeface="Calibri"/>
                <a:cs typeface="Calibri"/>
                <a:sym typeface="Calibri"/>
              </a:rPr>
              <a:t>With climate change, the temperature of the atmosphere is warming up. It has an impact on all creatures who live in it or depend on it, like us.</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en" sz="1200">
                <a:solidFill>
                  <a:schemeClr val="dk1"/>
                </a:solidFill>
                <a:latin typeface="Calibri"/>
                <a:ea typeface="Calibri"/>
                <a:cs typeface="Calibri"/>
                <a:sym typeface="Calibri"/>
              </a:rPr>
              <a:t>It also means icecaps are melting and sea levels rising - we are losing land and precious resources such as fresh water. </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en" sz="1200">
                <a:solidFill>
                  <a:schemeClr val="dk1"/>
                </a:solidFill>
                <a:latin typeface="Calibri"/>
                <a:ea typeface="Calibri"/>
                <a:cs typeface="Calibri"/>
                <a:sym typeface="Calibri"/>
              </a:rPr>
              <a:t>Plastics can be extremely harmful to animals, they can get caught in them or eat them by mistake causing them to die. Microplastics, which are the tiny fragments of plastic that come from all plastics can be eaten or drank in water too. </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en" sz="1200">
                <a:solidFill>
                  <a:schemeClr val="dk1"/>
                </a:solidFill>
                <a:latin typeface="Calibri"/>
                <a:ea typeface="Calibri"/>
                <a:cs typeface="Calibri"/>
                <a:sym typeface="Calibri"/>
              </a:rPr>
              <a:t>Precious habitats such as rainforests and rivers are being destroyed for homes, transport and resources. These habitats are highly adapted homes for many species of wildlife and vegetation, which will not be able to survive if their habitats are damaged in any way.</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en" sz="1200">
                <a:solidFill>
                  <a:schemeClr val="dk1"/>
                </a:solidFill>
                <a:latin typeface="Calibri"/>
                <a:ea typeface="Calibri"/>
                <a:cs typeface="Calibri"/>
                <a:sym typeface="Calibri"/>
              </a:rPr>
              <a:t>Overfishing is one of the biggest threats to wildlife in the ocean. </a:t>
            </a:r>
            <a:r>
              <a:rPr lang="en" sz="1200">
                <a:solidFill>
                  <a:schemeClr val="dk1"/>
                </a:solidFill>
                <a:latin typeface="Calibri"/>
                <a:ea typeface="Calibri"/>
                <a:cs typeface="Calibri"/>
                <a:sym typeface="Calibri"/>
              </a:rPr>
              <a:t>Many of us need to eat fish to survive but if we take too much this can cause fish and other sea life like turtles to die out. </a:t>
            </a:r>
            <a:endParaRPr sz="1200">
              <a:solidFill>
                <a:schemeClr val="dk1"/>
              </a:solidFill>
              <a:latin typeface="Calibri"/>
              <a:ea typeface="Calibri"/>
              <a:cs typeface="Calibri"/>
              <a:sym typeface="Calibri"/>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g36ee484cd87_2_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2" name="Google Shape;182;g36ee484cd87_2_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Have a look at these </a:t>
            </a:r>
            <a:r>
              <a:rPr lang="en"/>
              <a:t>amazing</a:t>
            </a:r>
            <a:r>
              <a:rPr lang="en"/>
              <a:t> invention </a:t>
            </a:r>
            <a:r>
              <a:rPr lang="en"/>
              <a:t>interventions that are helping to protect biodiversity by reducing the amount of plastic that ends up in the ocean.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Anna, a 12 year old inventor created a robot that can hunt down microplastics in the ocean! Microplastics are tiny pieces of plastic that are unhealthy for sea life and humans. </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
              <a:t>Edible water bottles</a:t>
            </a:r>
            <a:r>
              <a:rPr lang="en"/>
              <a:t> - a clever inventor has invented an edible water bottle that you can eat! Or it will break down in just 6 weeks compared to plastic that can take over 450 years!! </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
              <a:t>Seabin project </a:t>
            </a:r>
            <a:r>
              <a:rPr lang="en"/>
              <a:t>- where do you throw your waste when you’re out at sea? Well the seabin of course! </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
              <a:t>Beeswax food wraps</a:t>
            </a:r>
            <a:r>
              <a:rPr lang="en"/>
              <a:t> - these are reusable wraps that you can use to wrap up your food instead of using single-use plastic</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 name="Shape 188"/>
        <p:cNvGrpSpPr/>
        <p:nvPr/>
      </p:nvGrpSpPr>
      <p:grpSpPr>
        <a:xfrm>
          <a:off x="0" y="0"/>
          <a:ext cx="0" cy="0"/>
          <a:chOff x="0" y="0"/>
          <a:chExt cx="0" cy="0"/>
        </a:xfrm>
      </p:grpSpPr>
      <p:sp>
        <p:nvSpPr>
          <p:cNvPr id="189" name="Google Shape;189;g362eec05168_0_1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0" name="Google Shape;190;g362eec05168_0_1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0"/>
              </a:spcAft>
              <a:buNone/>
            </a:pPr>
            <a:r>
              <a:rPr lang="en" sz="1200">
                <a:solidFill>
                  <a:schemeClr val="dk1"/>
                </a:solidFill>
                <a:latin typeface="Calibri"/>
                <a:ea typeface="Calibri"/>
                <a:cs typeface="Calibri"/>
                <a:sym typeface="Calibri"/>
              </a:rPr>
              <a:t>There are millions of different types of species on our planet and each one has been specially adapted over many thousands of years to become a master of its own environment. These ultra specialised adaptations are so advanced that scientists are still discovering more and more every day. </a:t>
            </a:r>
            <a:endParaRPr sz="1200">
              <a:solidFill>
                <a:schemeClr val="dk1"/>
              </a:solidFill>
              <a:latin typeface="Calibri"/>
              <a:ea typeface="Calibri"/>
              <a:cs typeface="Calibri"/>
              <a:sym typeface="Calibri"/>
            </a:endParaRPr>
          </a:p>
          <a:p>
            <a:pPr indent="0" lvl="0" marL="0" rtl="0" algn="l">
              <a:lnSpc>
                <a:spcPct val="115000"/>
              </a:lnSpc>
              <a:spcBef>
                <a:spcPts val="1200"/>
              </a:spcBef>
              <a:spcAft>
                <a:spcPts val="0"/>
              </a:spcAft>
              <a:buClr>
                <a:schemeClr val="dk1"/>
              </a:buClr>
              <a:buSzPts val="1100"/>
              <a:buFont typeface="Arial"/>
              <a:buNone/>
            </a:pPr>
            <a:r>
              <a:rPr lang="en" sz="1200">
                <a:solidFill>
                  <a:schemeClr val="dk1"/>
                </a:solidFill>
                <a:latin typeface="Calibri"/>
                <a:ea typeface="Calibri"/>
                <a:cs typeface="Calibri"/>
                <a:sym typeface="Calibri"/>
              </a:rPr>
              <a:t>The incredible talents of creatures small and mighty can inspire invention too! Pause a take a look at the examples on the slide. </a:t>
            </a:r>
            <a:r>
              <a:rPr b="1" lang="en" sz="1200">
                <a:solidFill>
                  <a:schemeClr val="dk1"/>
                </a:solidFill>
                <a:latin typeface="Calibri"/>
                <a:ea typeface="Calibri"/>
                <a:cs typeface="Calibri"/>
                <a:sym typeface="Calibri"/>
              </a:rPr>
              <a:t>Does your class know of anymore?</a:t>
            </a:r>
            <a:endParaRPr b="1" sz="1200">
              <a:solidFill>
                <a:srgbClr val="3C4043"/>
              </a:solidFill>
              <a:highlight>
                <a:schemeClr val="lt1"/>
              </a:highlight>
              <a:latin typeface="Calibri"/>
              <a:ea typeface="Calibri"/>
              <a:cs typeface="Calibri"/>
              <a:sym typeface="Calibri"/>
            </a:endParaRPr>
          </a:p>
          <a:p>
            <a:pPr indent="0" lvl="0" marL="0" rtl="0" algn="l">
              <a:lnSpc>
                <a:spcPct val="115000"/>
              </a:lnSpc>
              <a:spcBef>
                <a:spcPts val="1200"/>
              </a:spcBef>
              <a:spcAft>
                <a:spcPts val="0"/>
              </a:spcAft>
              <a:buNone/>
            </a:pPr>
            <a:r>
              <a:t/>
            </a:r>
            <a:endParaRPr sz="1200">
              <a:solidFill>
                <a:schemeClr val="dk1"/>
              </a:solidFill>
              <a:latin typeface="Calibri"/>
              <a:ea typeface="Calibri"/>
              <a:cs typeface="Calibri"/>
              <a:sym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 name="Shape 196"/>
        <p:cNvGrpSpPr/>
        <p:nvPr/>
      </p:nvGrpSpPr>
      <p:grpSpPr>
        <a:xfrm>
          <a:off x="0" y="0"/>
          <a:ext cx="0" cy="0"/>
          <a:chOff x="0" y="0"/>
          <a:chExt cx="0" cy="0"/>
        </a:xfrm>
      </p:grpSpPr>
      <p:sp>
        <p:nvSpPr>
          <p:cNvPr id="197" name="Google Shape;197;g36ee484cd87_2_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8" name="Google Shape;198;g36ee484cd87_2_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20000"/>
              </a:lnSpc>
              <a:spcBef>
                <a:spcPts val="0"/>
              </a:spcBef>
              <a:spcAft>
                <a:spcPts val="0"/>
              </a:spcAft>
              <a:buNone/>
            </a:pPr>
            <a:r>
              <a:rPr lang="en" sz="1200">
                <a:solidFill>
                  <a:schemeClr val="dk1"/>
                </a:solidFill>
                <a:latin typeface="Calibri"/>
                <a:ea typeface="Calibri"/>
                <a:cs typeface="Calibri"/>
                <a:sym typeface="Calibri"/>
              </a:rPr>
              <a:t>Check out the </a:t>
            </a:r>
            <a:r>
              <a:rPr lang="en" sz="1200">
                <a:solidFill>
                  <a:schemeClr val="dk1"/>
                </a:solidFill>
                <a:latin typeface="Calibri"/>
                <a:ea typeface="Calibri"/>
                <a:cs typeface="Calibri"/>
                <a:sym typeface="Calibri"/>
              </a:rPr>
              <a:t>amazing</a:t>
            </a:r>
            <a:r>
              <a:rPr lang="en" sz="1200">
                <a:solidFill>
                  <a:schemeClr val="dk1"/>
                </a:solidFill>
                <a:latin typeface="Calibri"/>
                <a:ea typeface="Calibri"/>
                <a:cs typeface="Calibri"/>
                <a:sym typeface="Calibri"/>
              </a:rPr>
              <a:t> </a:t>
            </a:r>
            <a:r>
              <a:rPr b="1" lang="en" sz="1200">
                <a:solidFill>
                  <a:schemeClr val="dk1"/>
                </a:solidFill>
                <a:latin typeface="Calibri"/>
                <a:ea typeface="Calibri"/>
                <a:cs typeface="Calibri"/>
                <a:sym typeface="Calibri"/>
              </a:rPr>
              <a:t>Super Hat 2021</a:t>
            </a:r>
            <a:r>
              <a:rPr lang="en" sz="1200">
                <a:solidFill>
                  <a:schemeClr val="dk1"/>
                </a:solidFill>
                <a:latin typeface="Calibri"/>
                <a:ea typeface="Calibri"/>
                <a:cs typeface="Calibri"/>
                <a:sym typeface="Calibri"/>
              </a:rPr>
              <a:t> by Benjamin, age 9. </a:t>
            </a:r>
            <a:endParaRPr sz="1200">
              <a:solidFill>
                <a:schemeClr val="dk1"/>
              </a:solidFill>
              <a:latin typeface="Calibri"/>
              <a:ea typeface="Calibri"/>
              <a:cs typeface="Calibri"/>
              <a:sym typeface="Calibri"/>
            </a:endParaRPr>
          </a:p>
          <a:p>
            <a:pPr indent="0" lvl="0" marL="0" rtl="0" algn="l">
              <a:lnSpc>
                <a:spcPct val="120000"/>
              </a:lnSpc>
              <a:spcBef>
                <a:spcPts val="0"/>
              </a:spcBef>
              <a:spcAft>
                <a:spcPts val="0"/>
              </a:spcAft>
              <a:buNone/>
            </a:pPr>
            <a:r>
              <a:t/>
            </a:r>
            <a:endParaRPr sz="1200">
              <a:solidFill>
                <a:schemeClr val="dk1"/>
              </a:solidFill>
              <a:latin typeface="Calibri"/>
              <a:ea typeface="Calibri"/>
              <a:cs typeface="Calibri"/>
              <a:sym typeface="Calibri"/>
            </a:endParaRPr>
          </a:p>
          <a:p>
            <a:pPr indent="0" lvl="0" marL="0" rtl="0" algn="l">
              <a:lnSpc>
                <a:spcPct val="120000"/>
              </a:lnSpc>
              <a:spcBef>
                <a:spcPts val="0"/>
              </a:spcBef>
              <a:spcAft>
                <a:spcPts val="0"/>
              </a:spcAft>
              <a:buNone/>
            </a:pPr>
            <a:r>
              <a:rPr lang="en" sz="1200">
                <a:solidFill>
                  <a:schemeClr val="dk1"/>
                </a:solidFill>
                <a:latin typeface="Calibri"/>
                <a:ea typeface="Calibri"/>
                <a:cs typeface="Calibri"/>
                <a:sym typeface="Calibri"/>
              </a:rPr>
              <a:t>It was brought to life by Ellie, the Head of Projects and Events at Little Inventors! You can see her wearing it in the picture. </a:t>
            </a:r>
            <a:endParaRPr sz="1200">
              <a:solidFill>
                <a:schemeClr val="dk1"/>
              </a:solidFill>
              <a:latin typeface="Calibri"/>
              <a:ea typeface="Calibri"/>
              <a:cs typeface="Calibri"/>
              <a:sym typeface="Calibri"/>
            </a:endParaRPr>
          </a:p>
          <a:p>
            <a:pPr indent="0" lvl="0" marL="0" rtl="0" algn="l">
              <a:lnSpc>
                <a:spcPct val="120000"/>
              </a:lnSpc>
              <a:spcBef>
                <a:spcPts val="0"/>
              </a:spcBef>
              <a:spcAft>
                <a:spcPts val="0"/>
              </a:spcAft>
              <a:buNone/>
            </a:pPr>
            <a:r>
              <a:t/>
            </a:r>
            <a:endParaRPr sz="1200">
              <a:solidFill>
                <a:schemeClr val="dk1"/>
              </a:solidFill>
              <a:latin typeface="Calibri"/>
              <a:ea typeface="Calibri"/>
              <a:cs typeface="Calibri"/>
              <a:sym typeface="Calibri"/>
            </a:endParaRPr>
          </a:p>
          <a:p>
            <a:pPr indent="0" lvl="0" marL="0" rtl="0" algn="l">
              <a:lnSpc>
                <a:spcPct val="120000"/>
              </a:lnSpc>
              <a:spcBef>
                <a:spcPts val="0"/>
              </a:spcBef>
              <a:spcAft>
                <a:spcPts val="0"/>
              </a:spcAft>
              <a:buNone/>
            </a:pPr>
            <a:r>
              <a:rPr lang="en" sz="1200">
                <a:solidFill>
                  <a:schemeClr val="dk1"/>
                </a:solidFill>
                <a:latin typeface="Calibri"/>
                <a:ea typeface="Calibri"/>
                <a:cs typeface="Calibri"/>
                <a:sym typeface="Calibri"/>
              </a:rPr>
              <a:t>Benjamin says,</a:t>
            </a:r>
            <a:r>
              <a:rPr lang="en">
                <a:solidFill>
                  <a:schemeClr val="dk1"/>
                </a:solidFill>
                <a:latin typeface="Calibri"/>
                <a:ea typeface="Calibri"/>
                <a:cs typeface="Calibri"/>
                <a:sym typeface="Calibri"/>
              </a:rPr>
              <a:t> “</a:t>
            </a:r>
            <a:r>
              <a:rPr i="1" lang="en" sz="1300">
                <a:solidFill>
                  <a:srgbClr val="171717"/>
                </a:solidFill>
                <a:latin typeface="Calibri"/>
                <a:ea typeface="Calibri"/>
                <a:cs typeface="Calibri"/>
                <a:sym typeface="Calibri"/>
              </a:rPr>
              <a:t>My invention helps bees, butterflies, and birds. My invention is a hat that has flowers on the top part of the hat. On the bottom part of the hat are sticks for birds.”</a:t>
            </a:r>
            <a:endParaRPr i="1" sz="1300">
              <a:solidFill>
                <a:srgbClr val="171717"/>
              </a:solidFill>
              <a:latin typeface="Calibri"/>
              <a:ea typeface="Calibri"/>
              <a:cs typeface="Calibri"/>
              <a:sym typeface="Calibri"/>
            </a:endParaRPr>
          </a:p>
          <a:p>
            <a:pPr indent="0" lvl="0" marL="0" rtl="0" algn="l">
              <a:lnSpc>
                <a:spcPct val="120000"/>
              </a:lnSpc>
              <a:spcBef>
                <a:spcPts val="0"/>
              </a:spcBef>
              <a:spcAft>
                <a:spcPts val="0"/>
              </a:spcAft>
              <a:buNone/>
            </a:pPr>
            <a:r>
              <a:t/>
            </a:r>
            <a:endParaRPr i="1" sz="1400">
              <a:solidFill>
                <a:srgbClr val="171717"/>
              </a:solidFill>
              <a:latin typeface="Helvetica Neue"/>
              <a:ea typeface="Helvetica Neue"/>
              <a:cs typeface="Helvetica Neue"/>
              <a:sym typeface="Helvetica Neue"/>
            </a:endParaRPr>
          </a:p>
          <a:p>
            <a:pPr indent="0" lvl="0" marL="0" rtl="0" algn="l">
              <a:lnSpc>
                <a:spcPct val="120000"/>
              </a:lnSpc>
              <a:spcBef>
                <a:spcPts val="0"/>
              </a:spcBef>
              <a:spcAft>
                <a:spcPts val="0"/>
              </a:spcAft>
              <a:buNone/>
            </a:pPr>
            <a:r>
              <a:rPr lang="en" sz="1200">
                <a:solidFill>
                  <a:srgbClr val="171717"/>
                </a:solidFill>
                <a:latin typeface="Calibri"/>
                <a:ea typeface="Calibri"/>
                <a:cs typeface="Calibri"/>
                <a:sym typeface="Calibri"/>
              </a:rPr>
              <a:t>You’re about to find out how your invention could be brought to life too! </a:t>
            </a:r>
            <a:endParaRPr sz="1200">
              <a:solidFill>
                <a:srgbClr val="171717"/>
              </a:solidFill>
              <a:latin typeface="Calibri"/>
              <a:ea typeface="Calibri"/>
              <a:cs typeface="Calibri"/>
              <a:sym typeface="Calibri"/>
            </a:endParaRPr>
          </a:p>
          <a:p>
            <a:pPr indent="0" lvl="0" marL="0" rtl="0" algn="l">
              <a:lnSpc>
                <a:spcPct val="120000"/>
              </a:lnSpc>
              <a:spcBef>
                <a:spcPts val="0"/>
              </a:spcBef>
              <a:spcAft>
                <a:spcPts val="0"/>
              </a:spcAft>
              <a:buNone/>
            </a:pPr>
            <a:r>
              <a:t/>
            </a:r>
            <a:endParaRPr sz="1200">
              <a:solidFill>
                <a:srgbClr val="171717"/>
              </a:solidFill>
              <a:latin typeface="Calibri"/>
              <a:ea typeface="Calibri"/>
              <a:cs typeface="Calibri"/>
              <a:sym typeface="Calibri"/>
            </a:endParaRPr>
          </a:p>
          <a:p>
            <a:pPr indent="0" lvl="0" marL="0" rtl="0" algn="l">
              <a:lnSpc>
                <a:spcPct val="120000"/>
              </a:lnSpc>
              <a:spcBef>
                <a:spcPts val="0"/>
              </a:spcBef>
              <a:spcAft>
                <a:spcPts val="0"/>
              </a:spcAft>
              <a:buNone/>
            </a:pPr>
            <a:r>
              <a:rPr lang="en" sz="1200">
                <a:solidFill>
                  <a:srgbClr val="171717"/>
                </a:solidFill>
                <a:latin typeface="Calibri"/>
                <a:ea typeface="Calibri"/>
                <a:cs typeface="Calibri"/>
                <a:sym typeface="Calibri"/>
              </a:rPr>
              <a:t>There are so many ways we can invent to help protect the planet! Check out some more ideas here </a:t>
            </a:r>
            <a:r>
              <a:rPr lang="en" sz="1200" u="sng">
                <a:solidFill>
                  <a:schemeClr val="hlink"/>
                </a:solidFill>
                <a:latin typeface="Calibri"/>
                <a:ea typeface="Calibri"/>
                <a:cs typeface="Calibri"/>
                <a:sym typeface="Calibri"/>
                <a:hlinkClick r:id="rId2"/>
              </a:rPr>
              <a:t>https://climatechampions.littleinventors.org/challenges/crin/brought-to-life</a:t>
            </a:r>
            <a:endParaRPr sz="1200">
              <a:solidFill>
                <a:srgbClr val="171717"/>
              </a:solidFill>
              <a:latin typeface="Calibri"/>
              <a:ea typeface="Calibri"/>
              <a:cs typeface="Calibri"/>
              <a:sym typeface="Calibri"/>
            </a:endParaRPr>
          </a:p>
          <a:p>
            <a:pPr indent="0" lvl="0" marL="0" rtl="0" algn="l">
              <a:lnSpc>
                <a:spcPct val="120000"/>
              </a:lnSpc>
              <a:spcBef>
                <a:spcPts val="0"/>
              </a:spcBef>
              <a:spcAft>
                <a:spcPts val="0"/>
              </a:spcAft>
              <a:buNone/>
            </a:pPr>
            <a:r>
              <a:t/>
            </a:r>
            <a:endParaRPr sz="1400">
              <a:solidFill>
                <a:srgbClr val="171717"/>
              </a:solidFill>
              <a:latin typeface="Helvetica Neue"/>
              <a:ea typeface="Helvetica Neue"/>
              <a:cs typeface="Helvetica Neue"/>
              <a:sym typeface="Helvetica Neue"/>
            </a:endParaRPr>
          </a:p>
          <a:p>
            <a:pPr indent="0" lvl="0" marL="0" rtl="0" algn="l">
              <a:lnSpc>
                <a:spcPct val="150000"/>
              </a:lnSpc>
              <a:spcBef>
                <a:spcPts val="0"/>
              </a:spcBef>
              <a:spcAft>
                <a:spcPts val="0"/>
              </a:spcAft>
              <a:buClr>
                <a:schemeClr val="dk1"/>
              </a:buClr>
              <a:buSzPts val="1100"/>
              <a:buFont typeface="Arial"/>
              <a:buNone/>
            </a:pPr>
            <a:r>
              <a:t/>
            </a:r>
            <a:endParaRPr i="1" sz="1400">
              <a:solidFill>
                <a:srgbClr val="171717"/>
              </a:solidFill>
              <a:highlight>
                <a:srgbClr val="FFFFFF"/>
              </a:highlight>
              <a:latin typeface="Helvetica Neue"/>
              <a:ea typeface="Helvetica Neue"/>
              <a:cs typeface="Helvetica Neue"/>
              <a:sym typeface="Helvetica Neue"/>
            </a:endParaRPr>
          </a:p>
          <a:p>
            <a:pPr indent="0" lvl="0" marL="0" rtl="0" algn="l">
              <a:lnSpc>
                <a:spcPct val="120000"/>
              </a:lnSpc>
              <a:spcBef>
                <a:spcPts val="0"/>
              </a:spcBef>
              <a:spcAft>
                <a:spcPts val="0"/>
              </a:spcAft>
              <a:buNone/>
            </a:pPr>
            <a:r>
              <a:t/>
            </a:r>
            <a:endParaRPr sz="1200">
              <a:solidFill>
                <a:schemeClr val="dk1"/>
              </a:solidFill>
              <a:highlight>
                <a:srgbClr val="FFFFFF"/>
              </a:highlight>
              <a:latin typeface="Calibri"/>
              <a:ea typeface="Calibri"/>
              <a:cs typeface="Calibri"/>
              <a:sym typeface="Calibri"/>
            </a:endParaRPr>
          </a:p>
          <a:p>
            <a:pPr indent="0" lvl="0" marL="0" rtl="0" algn="l">
              <a:lnSpc>
                <a:spcPct val="120000"/>
              </a:lnSpc>
              <a:spcBef>
                <a:spcPts val="0"/>
              </a:spcBef>
              <a:spcAft>
                <a:spcPts val="0"/>
              </a:spcAft>
              <a:buNone/>
            </a:pPr>
            <a:r>
              <a:t/>
            </a:r>
            <a:endParaRPr sz="1200">
              <a:solidFill>
                <a:schemeClr val="dk1"/>
              </a:solidFill>
              <a:highlight>
                <a:srgbClr val="FFFFFF"/>
              </a:highlight>
              <a:latin typeface="Calibri"/>
              <a:ea typeface="Calibri"/>
              <a:cs typeface="Calibri"/>
              <a:sym typeface="Calibri"/>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 name="Shape 208"/>
        <p:cNvGrpSpPr/>
        <p:nvPr/>
      </p:nvGrpSpPr>
      <p:grpSpPr>
        <a:xfrm>
          <a:off x="0" y="0"/>
          <a:ext cx="0" cy="0"/>
          <a:chOff x="0" y="0"/>
          <a:chExt cx="0" cy="0"/>
        </a:xfrm>
      </p:grpSpPr>
      <p:sp>
        <p:nvSpPr>
          <p:cNvPr id="209" name="Google Shape;209;g370d8e09c9e_0_8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0" name="Google Shape;210;g370d8e09c9e_0_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Before getting onto the invention challenge work your way through the </a:t>
            </a:r>
            <a:r>
              <a:rPr lang="en"/>
              <a:t>activity</a:t>
            </a:r>
            <a:r>
              <a:rPr lang="en"/>
              <a:t> sheets to help you on your way to coming up with a jaw-dropping </a:t>
            </a:r>
            <a:r>
              <a:rPr lang="en"/>
              <a:t>invention! </a:t>
            </a:r>
            <a:endParaRPr/>
          </a:p>
          <a:p>
            <a:pPr indent="0" lvl="0" marL="0" rtl="0" algn="l">
              <a:spcBef>
                <a:spcPts val="0"/>
              </a:spcBef>
              <a:spcAft>
                <a:spcPts val="0"/>
              </a:spcAft>
              <a:buNone/>
            </a:pPr>
            <a:r>
              <a:t/>
            </a:r>
            <a:endParaRPr/>
          </a:p>
          <a:p>
            <a:pPr indent="-298450" lvl="0" marL="457200" rtl="0" algn="l">
              <a:spcBef>
                <a:spcPts val="0"/>
              </a:spcBef>
              <a:spcAft>
                <a:spcPts val="0"/>
              </a:spcAft>
              <a:buSzPts val="1100"/>
              <a:buChar char="-"/>
            </a:pPr>
            <a:r>
              <a:rPr b="1" lang="en"/>
              <a:t>Wildlife profiler</a:t>
            </a:r>
            <a:r>
              <a:rPr lang="en"/>
              <a:t> Use this profile to capture information about your favourite plant or animal</a:t>
            </a:r>
            <a:endParaRPr/>
          </a:p>
          <a:p>
            <a:pPr indent="-298450" lvl="0" marL="457200" rtl="0" algn="l">
              <a:spcBef>
                <a:spcPts val="0"/>
              </a:spcBef>
              <a:spcAft>
                <a:spcPts val="0"/>
              </a:spcAft>
              <a:buSzPts val="1100"/>
              <a:buChar char="-"/>
            </a:pPr>
            <a:r>
              <a:rPr b="1" lang="en"/>
              <a:t>Mind mapping</a:t>
            </a:r>
            <a:r>
              <a:rPr lang="en"/>
              <a:t> Think of ideas for how to protect habitats for wildlife</a:t>
            </a:r>
            <a:endParaRPr/>
          </a:p>
          <a:p>
            <a:pPr indent="-298450" lvl="0" marL="457200" rtl="0" algn="l">
              <a:spcBef>
                <a:spcPts val="0"/>
              </a:spcBef>
              <a:spcAft>
                <a:spcPts val="0"/>
              </a:spcAft>
              <a:buSzPts val="1100"/>
              <a:buChar char="-"/>
            </a:pPr>
            <a:r>
              <a:rPr b="1" lang="en"/>
              <a:t>What’s the story</a:t>
            </a:r>
            <a:r>
              <a:rPr lang="en"/>
              <a:t> Come up with an invention story! Think of a character who’s got a problem and figure out a way to help them. What will be the ending? (Tip: You could use your wildlife profiler as inspiration)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g38946cc5c61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1" name="Google Shape;221;g38946cc5c61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Climate Action Heroes - you’ve made it to the final destination. </a:t>
            </a:r>
            <a:r>
              <a:rPr lang="en"/>
              <a:t>It’s time for the </a:t>
            </a:r>
            <a:r>
              <a:rPr b="1" lang="en"/>
              <a:t>invention challenge! </a:t>
            </a:r>
            <a:endParaRPr b="1"/>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7" name="Shape 227"/>
        <p:cNvGrpSpPr/>
        <p:nvPr/>
      </p:nvGrpSpPr>
      <p:grpSpPr>
        <a:xfrm>
          <a:off x="0" y="0"/>
          <a:ext cx="0" cy="0"/>
          <a:chOff x="0" y="0"/>
          <a:chExt cx="0" cy="0"/>
        </a:xfrm>
      </p:grpSpPr>
      <p:sp>
        <p:nvSpPr>
          <p:cNvPr id="228" name="Google Shape;228;g3872eb335ab_0_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9" name="Google Shape;229;g3872eb335ab_0_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t>What can you invent to help protect </a:t>
            </a:r>
            <a:r>
              <a:rPr b="1" lang="en"/>
              <a:t>wildlife? It could be something for an animal, a plant or to protect a wild place! </a:t>
            </a:r>
            <a:endParaRPr b="1"/>
          </a:p>
          <a:p>
            <a:pPr indent="0" lvl="0" marL="0" rtl="0" algn="l">
              <a:spcBef>
                <a:spcPts val="0"/>
              </a:spcBef>
              <a:spcAft>
                <a:spcPts val="0"/>
              </a:spcAft>
              <a:buNone/>
            </a:pPr>
            <a:r>
              <a:t/>
            </a:r>
            <a:endParaRPr/>
          </a:p>
          <a:p>
            <a:pPr indent="0" lvl="0" marL="0" rtl="0" algn="l">
              <a:spcBef>
                <a:spcPts val="0"/>
              </a:spcBef>
              <a:spcAft>
                <a:spcPts val="0"/>
              </a:spcAft>
              <a:buNone/>
            </a:pPr>
            <a:r>
              <a:rPr lang="en"/>
              <a:t>How about a place for birds to nest in a tall tower, or a way to help a hedgehog without a home? What about something to stop animals getting hit by cars or turtles getting tangled in ocean waste?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 name="Shape 64"/>
        <p:cNvGrpSpPr/>
        <p:nvPr/>
      </p:nvGrpSpPr>
      <p:grpSpPr>
        <a:xfrm>
          <a:off x="0" y="0"/>
          <a:ext cx="0" cy="0"/>
          <a:chOff x="0" y="0"/>
          <a:chExt cx="0" cy="0"/>
        </a:xfrm>
      </p:grpSpPr>
      <p:sp>
        <p:nvSpPr>
          <p:cNvPr id="65" name="Google Shape;65;g362eec05168_0_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6" name="Google Shape;66;g362eec05168_0_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lang="en" sz="1200">
                <a:solidFill>
                  <a:schemeClr val="dk1"/>
                </a:solidFill>
                <a:latin typeface="Calibri"/>
                <a:ea typeface="Calibri"/>
                <a:cs typeface="Calibri"/>
                <a:sym typeface="Calibri"/>
              </a:rPr>
              <a:t>Earth happened to be in the right place at the right time. The right distance from the sun, the right amount of water and the right atmosphere have led to life sprouting on Earth. It’s the only planet in the whole galaxy with life on it... that we know of! 							</a:t>
            </a:r>
            <a:endParaRPr sz="1200">
              <a:solidFill>
                <a:schemeClr val="dk1"/>
              </a:solidFill>
              <a:latin typeface="Calibri"/>
              <a:ea typeface="Calibri"/>
              <a:cs typeface="Calibri"/>
              <a:sym typeface="Calibri"/>
            </a:endParaRPr>
          </a:p>
          <a:p>
            <a:pPr indent="0" lvl="0" marL="0" rtl="0" algn="l">
              <a:lnSpc>
                <a:spcPct val="115000"/>
              </a:lnSpc>
              <a:spcBef>
                <a:spcPts val="1200"/>
              </a:spcBef>
              <a:spcAft>
                <a:spcPts val="0"/>
              </a:spcAft>
              <a:buClr>
                <a:schemeClr val="dk1"/>
              </a:buClr>
              <a:buSzPts val="1100"/>
              <a:buFont typeface="Arial"/>
              <a:buNone/>
            </a:pPr>
            <a:r>
              <a:rPr lang="en" sz="1200">
                <a:solidFill>
                  <a:schemeClr val="dk1"/>
                </a:solidFill>
                <a:latin typeface="Calibri"/>
                <a:ea typeface="Calibri"/>
                <a:cs typeface="Calibri"/>
                <a:sym typeface="Calibri"/>
              </a:rPr>
              <a:t>From deserts to forests, oceans to mountains, our planet is home to the most amazing creatures and plants, a constant source of wonder for us. </a:t>
            </a:r>
            <a:endParaRPr sz="1200">
              <a:solidFill>
                <a:schemeClr val="dk1"/>
              </a:solidFill>
              <a:latin typeface="Calibri"/>
              <a:ea typeface="Calibri"/>
              <a:cs typeface="Calibri"/>
              <a:sym typeface="Calibri"/>
            </a:endParaRPr>
          </a:p>
          <a:p>
            <a:pPr indent="0" lvl="0" marL="0" rtl="0" algn="l">
              <a:lnSpc>
                <a:spcPct val="115000"/>
              </a:lnSpc>
              <a:spcBef>
                <a:spcPts val="1200"/>
              </a:spcBef>
              <a:spcAft>
                <a:spcPts val="1200"/>
              </a:spcAft>
              <a:buClr>
                <a:schemeClr val="dk1"/>
              </a:buClr>
              <a:buSzPts val="1100"/>
              <a:buFont typeface="Arial"/>
              <a:buNone/>
            </a:pPr>
            <a:r>
              <a:rPr b="1" lang="en" sz="1200">
                <a:solidFill>
                  <a:schemeClr val="dk1"/>
                </a:solidFill>
                <a:latin typeface="Calibri"/>
                <a:ea typeface="Calibri"/>
                <a:cs typeface="Calibri"/>
                <a:sym typeface="Calibri"/>
              </a:rPr>
              <a:t>Class</a:t>
            </a:r>
            <a:r>
              <a:rPr b="1" lang="en" sz="1200">
                <a:solidFill>
                  <a:schemeClr val="dk1"/>
                </a:solidFill>
                <a:latin typeface="Calibri"/>
                <a:ea typeface="Calibri"/>
                <a:cs typeface="Calibri"/>
                <a:sym typeface="Calibri"/>
              </a:rPr>
              <a:t> activity - what are </a:t>
            </a:r>
            <a:r>
              <a:rPr b="1" lang="en" sz="1200">
                <a:solidFill>
                  <a:schemeClr val="dk1"/>
                </a:solidFill>
                <a:latin typeface="Calibri"/>
                <a:ea typeface="Calibri"/>
                <a:cs typeface="Calibri"/>
                <a:sym typeface="Calibri"/>
              </a:rPr>
              <a:t>your</a:t>
            </a:r>
            <a:r>
              <a:rPr b="1" lang="en" sz="1200">
                <a:solidFill>
                  <a:schemeClr val="dk1"/>
                </a:solidFill>
                <a:latin typeface="Calibri"/>
                <a:ea typeface="Calibri"/>
                <a:cs typeface="Calibri"/>
                <a:sym typeface="Calibri"/>
              </a:rPr>
              <a:t> favourite animals and plants you can think of? </a:t>
            </a:r>
            <a:r>
              <a:rPr b="1" lang="en" sz="1200">
                <a:solidFill>
                  <a:schemeClr val="dk1"/>
                </a:solidFill>
                <a:latin typeface="Calibri"/>
                <a:ea typeface="Calibri"/>
                <a:cs typeface="Calibri"/>
                <a:sym typeface="Calibri"/>
              </a:rPr>
              <a:t>Think big, think small, think all over the world!</a:t>
            </a:r>
            <a:endParaRPr b="1" sz="1200">
              <a:solidFill>
                <a:schemeClr val="dk1"/>
              </a:solidFill>
              <a:latin typeface="Calibri"/>
              <a:ea typeface="Calibri"/>
              <a:cs typeface="Calibri"/>
              <a:sym typeface="Calibri"/>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2" name="Shape 232"/>
        <p:cNvGrpSpPr/>
        <p:nvPr/>
      </p:nvGrpSpPr>
      <p:grpSpPr>
        <a:xfrm>
          <a:off x="0" y="0"/>
          <a:ext cx="0" cy="0"/>
          <a:chOff x="0" y="0"/>
          <a:chExt cx="0" cy="0"/>
        </a:xfrm>
      </p:grpSpPr>
      <p:sp>
        <p:nvSpPr>
          <p:cNvPr id="233" name="Google Shape;233;g370d8e09c9e_0_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4" name="Google Shape;234;g370d8e09c9e_0_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Use all of the knowledge you have learned so far as well as the ideas you’ve developed on your activity sheets to come up with your very best </a:t>
            </a:r>
            <a:r>
              <a:rPr lang="en"/>
              <a:t>invention to help </a:t>
            </a:r>
            <a:r>
              <a:rPr b="1" lang="en"/>
              <a:t>protect biodiversity</a:t>
            </a:r>
            <a:r>
              <a:rPr lang="en"/>
              <a:t>!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To enter the challenge and receive feedback on your idea upload your idea to </a:t>
            </a:r>
            <a:r>
              <a:rPr b="1" lang="en"/>
              <a:t>southtyneside.littleinventors.org</a:t>
            </a:r>
            <a:endParaRPr b="1"/>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 name="Shape 72"/>
        <p:cNvGrpSpPr/>
        <p:nvPr/>
      </p:nvGrpSpPr>
      <p:grpSpPr>
        <a:xfrm>
          <a:off x="0" y="0"/>
          <a:ext cx="0" cy="0"/>
          <a:chOff x="0" y="0"/>
          <a:chExt cx="0" cy="0"/>
        </a:xfrm>
      </p:grpSpPr>
      <p:sp>
        <p:nvSpPr>
          <p:cNvPr id="73" name="Google Shape;73;g36ee484cd87_2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4" name="Google Shape;74;g36ee484cd87_2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200">
                <a:solidFill>
                  <a:srgbClr val="141414"/>
                </a:solidFill>
                <a:latin typeface="Calibri"/>
                <a:ea typeface="Calibri"/>
                <a:cs typeface="Calibri"/>
                <a:sym typeface="Calibri"/>
              </a:rPr>
              <a:t>Some days it can be raining or sunny or even snowing! Rain, sun, snow, wind are all different types of weather. </a:t>
            </a:r>
            <a:endParaRPr sz="1200">
              <a:solidFill>
                <a:srgbClr val="141414"/>
              </a:solidFill>
              <a:latin typeface="Calibri"/>
              <a:ea typeface="Calibri"/>
              <a:cs typeface="Calibri"/>
              <a:sym typeface="Calibri"/>
            </a:endParaRPr>
          </a:p>
          <a:p>
            <a:pPr indent="0" lvl="0" marL="0" rtl="0" algn="l">
              <a:lnSpc>
                <a:spcPct val="115000"/>
              </a:lnSpc>
              <a:spcBef>
                <a:spcPts val="0"/>
              </a:spcBef>
              <a:spcAft>
                <a:spcPts val="0"/>
              </a:spcAft>
              <a:buNone/>
            </a:pPr>
            <a:r>
              <a:t/>
            </a:r>
            <a:endParaRPr sz="1200">
              <a:solidFill>
                <a:srgbClr val="141414"/>
              </a:solidFill>
              <a:latin typeface="Calibri"/>
              <a:ea typeface="Calibri"/>
              <a:cs typeface="Calibri"/>
              <a:sym typeface="Calibri"/>
            </a:endParaRPr>
          </a:p>
          <a:p>
            <a:pPr indent="0" lvl="0" marL="0" rtl="0" algn="l">
              <a:lnSpc>
                <a:spcPct val="115000"/>
              </a:lnSpc>
              <a:spcBef>
                <a:spcPts val="0"/>
              </a:spcBef>
              <a:spcAft>
                <a:spcPts val="0"/>
              </a:spcAft>
              <a:buClr>
                <a:schemeClr val="dk1"/>
              </a:buClr>
              <a:buSzPts val="1100"/>
              <a:buFont typeface="Arial"/>
              <a:buNone/>
            </a:pPr>
            <a:r>
              <a:rPr lang="en" sz="1200">
                <a:solidFill>
                  <a:srgbClr val="141414"/>
                </a:solidFill>
                <a:latin typeface="Calibri"/>
                <a:ea typeface="Calibri"/>
                <a:cs typeface="Calibri"/>
                <a:sym typeface="Calibri"/>
              </a:rPr>
              <a:t>If we know what kind of weather a place has over a long time, we call that </a:t>
            </a:r>
            <a:r>
              <a:rPr b="1" lang="en" sz="1200">
                <a:solidFill>
                  <a:srgbClr val="141414"/>
                </a:solidFill>
                <a:latin typeface="Calibri"/>
                <a:ea typeface="Calibri"/>
                <a:cs typeface="Calibri"/>
                <a:sym typeface="Calibri"/>
              </a:rPr>
              <a:t>climate</a:t>
            </a:r>
            <a:r>
              <a:rPr lang="en" sz="1200">
                <a:solidFill>
                  <a:srgbClr val="141414"/>
                </a:solidFill>
                <a:latin typeface="Calibri"/>
                <a:ea typeface="Calibri"/>
                <a:cs typeface="Calibri"/>
                <a:sym typeface="Calibri"/>
              </a:rPr>
              <a:t>.</a:t>
            </a:r>
            <a:endParaRPr sz="1200">
              <a:solidFill>
                <a:srgbClr val="141414"/>
              </a:solidFill>
              <a:latin typeface="Calibri"/>
              <a:ea typeface="Calibri"/>
              <a:cs typeface="Calibri"/>
              <a:sym typeface="Calibri"/>
            </a:endParaRPr>
          </a:p>
          <a:p>
            <a:pPr indent="0" lvl="0" marL="0" rtl="0" algn="l">
              <a:lnSpc>
                <a:spcPct val="115000"/>
              </a:lnSpc>
              <a:spcBef>
                <a:spcPts val="1200"/>
              </a:spcBef>
              <a:spcAft>
                <a:spcPts val="0"/>
              </a:spcAft>
              <a:buClr>
                <a:schemeClr val="dk1"/>
              </a:buClr>
              <a:buSzPts val="1100"/>
              <a:buFont typeface="Arial"/>
              <a:buNone/>
            </a:pPr>
            <a:r>
              <a:rPr lang="en" sz="1200">
                <a:solidFill>
                  <a:srgbClr val="141414"/>
                </a:solidFill>
                <a:latin typeface="Calibri"/>
                <a:ea typeface="Calibri"/>
                <a:cs typeface="Calibri"/>
                <a:sym typeface="Calibri"/>
              </a:rPr>
              <a:t>Somewhere hot and dry, won't have the same type of plants and animals as somewhere cold and wet. Think of the difference between a desert and a </a:t>
            </a:r>
            <a:r>
              <a:rPr lang="en" sz="1200">
                <a:solidFill>
                  <a:srgbClr val="141414"/>
                </a:solidFill>
                <a:latin typeface="Calibri"/>
                <a:ea typeface="Calibri"/>
                <a:cs typeface="Calibri"/>
                <a:sym typeface="Calibri"/>
              </a:rPr>
              <a:t>rainforest. Or England and the Antarctic. </a:t>
            </a:r>
            <a:endParaRPr sz="1200">
              <a:solidFill>
                <a:srgbClr val="141414"/>
              </a:solidFill>
              <a:latin typeface="Calibri"/>
              <a:ea typeface="Calibri"/>
              <a:cs typeface="Calibri"/>
              <a:sym typeface="Calibri"/>
            </a:endParaRPr>
          </a:p>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 name="Shape 81"/>
        <p:cNvGrpSpPr/>
        <p:nvPr/>
      </p:nvGrpSpPr>
      <p:grpSpPr>
        <a:xfrm>
          <a:off x="0" y="0"/>
          <a:ext cx="0" cy="0"/>
          <a:chOff x="0" y="0"/>
          <a:chExt cx="0" cy="0"/>
        </a:xfrm>
      </p:grpSpPr>
      <p:sp>
        <p:nvSpPr>
          <p:cNvPr id="82" name="Google Shape;82;g362eec05168_0_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3" name="Google Shape;83;g362eec05168_0_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2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Climate change is a change in weather conditions, like temperature and rainfall, over a long period of time.</a:t>
            </a:r>
            <a:endParaRPr sz="1200">
              <a:solidFill>
                <a:schemeClr val="dk1"/>
              </a:solidFill>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Scientists across the world have observed that the surface of the earth is warming.</a:t>
            </a:r>
            <a:endParaRPr sz="1200">
              <a:solidFill>
                <a:schemeClr val="dk1"/>
              </a:solidFill>
              <a:latin typeface="Calibri"/>
              <a:ea typeface="Calibri"/>
              <a:cs typeface="Calibri"/>
              <a:sym typeface="Calibri"/>
            </a:endParaRPr>
          </a:p>
          <a:p>
            <a:pPr indent="0" lvl="0" marL="0" rtl="0" algn="l">
              <a:lnSpc>
                <a:spcPct val="115000"/>
              </a:lnSpc>
              <a:spcBef>
                <a:spcPts val="1200"/>
              </a:spcBef>
              <a:spcAft>
                <a:spcPts val="0"/>
              </a:spcAft>
              <a:buClr>
                <a:schemeClr val="dk1"/>
              </a:buClr>
              <a:buSzPts val="1100"/>
              <a:buFont typeface="Arial"/>
              <a:buNone/>
            </a:pPr>
            <a:r>
              <a:rPr lang="en" sz="1200">
                <a:solidFill>
                  <a:srgbClr val="141414"/>
                </a:solidFill>
                <a:latin typeface="Calibri"/>
                <a:ea typeface="Calibri"/>
                <a:cs typeface="Calibri"/>
                <a:sym typeface="Calibri"/>
              </a:rPr>
              <a:t>Our world has been getting hotter due to things humans are doing, like the way we make energy, farm and cut down trees.</a:t>
            </a:r>
            <a:endParaRPr sz="1200">
              <a:solidFill>
                <a:srgbClr val="141414"/>
              </a:solidFill>
              <a:latin typeface="Calibri"/>
              <a:ea typeface="Calibri"/>
              <a:cs typeface="Calibri"/>
              <a:sym typeface="Calibri"/>
            </a:endParaRPr>
          </a:p>
          <a:p>
            <a:pPr indent="0" lvl="0" marL="0" rtl="0" algn="l">
              <a:lnSpc>
                <a:spcPct val="115000"/>
              </a:lnSpc>
              <a:spcBef>
                <a:spcPts val="1200"/>
              </a:spcBef>
              <a:spcAft>
                <a:spcPts val="0"/>
              </a:spcAft>
              <a:buClr>
                <a:schemeClr val="dk1"/>
              </a:buClr>
              <a:buSzPts val="1100"/>
              <a:buFont typeface="Arial"/>
              <a:buNone/>
            </a:pPr>
            <a:r>
              <a:rPr lang="en" sz="1200">
                <a:solidFill>
                  <a:srgbClr val="141414"/>
                </a:solidFill>
                <a:latin typeface="Calibri"/>
                <a:ea typeface="Calibri"/>
                <a:cs typeface="Calibri"/>
                <a:sym typeface="Calibri"/>
              </a:rPr>
              <a:t>This is dangerous for humans, wildlife and the planet.</a:t>
            </a:r>
            <a:endParaRPr sz="1200">
              <a:solidFill>
                <a:schemeClr val="dk1"/>
              </a:solidFill>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The big difference is that this time, the change in climate is caused by humans over a very short period of time, through the emissions of carbon dioxide and other greenhouse gasses. This is known as global warming. </a:t>
            </a:r>
            <a:endParaRPr sz="1200">
              <a:solidFill>
                <a:schemeClr val="dk1"/>
              </a:solidFill>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Global warming is creating big problems for many living things both on land and in the ocean, and life is going to become much harder for everyone if we don’t change the way we live very soon.</a:t>
            </a:r>
            <a:endParaRPr sz="1000">
              <a:solidFill>
                <a:schemeClr val="dk1"/>
              </a:solidFill>
              <a:highlight>
                <a:srgbClr val="FFFFFF"/>
              </a:highlight>
            </a:endParaRPr>
          </a:p>
          <a:p>
            <a:pPr indent="0" lvl="0" marL="0" rtl="0" algn="l">
              <a:spcBef>
                <a:spcPts val="0"/>
              </a:spcBef>
              <a:spcAft>
                <a:spcPts val="0"/>
              </a:spcAft>
              <a:buNone/>
            </a:pPr>
            <a:r>
              <a:t/>
            </a:r>
            <a:endParaRPr sz="1200">
              <a:solidFill>
                <a:schemeClr val="dk1"/>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 name="Shape 89"/>
        <p:cNvGrpSpPr/>
        <p:nvPr/>
      </p:nvGrpSpPr>
      <p:grpSpPr>
        <a:xfrm>
          <a:off x="0" y="0"/>
          <a:ext cx="0" cy="0"/>
          <a:chOff x="0" y="0"/>
          <a:chExt cx="0" cy="0"/>
        </a:xfrm>
      </p:grpSpPr>
      <p:sp>
        <p:nvSpPr>
          <p:cNvPr id="90" name="Google Shape;90;g36ee484cd87_2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1" name="Google Shape;91;g36ee484cd87_2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world is getting hotter because of the way humans live. Everything from the food we eat to the way we travel has an </a:t>
            </a:r>
            <a:r>
              <a:rPr lang="en"/>
              <a:t>impact</a:t>
            </a:r>
            <a:r>
              <a:rPr lang="en"/>
              <a:t> on the planet.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The way we make and use energy is the biggest reason for climate change. We use energy for all kinds of things, like turning on the lights in a room, driving cars, heating rooms, using computers or watching TV. </a:t>
            </a:r>
            <a:endParaRPr/>
          </a:p>
          <a:p>
            <a:pPr indent="0" lvl="0" marL="0" rtl="0" algn="l">
              <a:spcBef>
                <a:spcPts val="0"/>
              </a:spcBef>
              <a:spcAft>
                <a:spcPts val="0"/>
              </a:spcAft>
              <a:buNone/>
            </a:pPr>
            <a:r>
              <a:t/>
            </a:r>
            <a:endParaRPr b="1"/>
          </a:p>
          <a:p>
            <a:pPr indent="0" lvl="0" marL="0" rtl="0" algn="l">
              <a:spcBef>
                <a:spcPts val="0"/>
              </a:spcBef>
              <a:spcAft>
                <a:spcPts val="0"/>
              </a:spcAft>
              <a:buNone/>
            </a:pPr>
            <a:r>
              <a:rPr b="1" lang="en"/>
              <a:t>Ask your class if they can name 3 things using energy in the room right now? </a:t>
            </a:r>
            <a:endParaRPr b="1"/>
          </a:p>
          <a:p>
            <a:pPr indent="0" lvl="0" marL="0" rtl="0" algn="l">
              <a:spcBef>
                <a:spcPts val="0"/>
              </a:spcBef>
              <a:spcAft>
                <a:spcPts val="0"/>
              </a:spcAft>
              <a:buNone/>
            </a:pPr>
            <a:r>
              <a:t/>
            </a:r>
            <a:endParaRPr/>
          </a:p>
          <a:p>
            <a:pPr indent="0" lvl="0" marL="0" rtl="0" algn="l">
              <a:spcBef>
                <a:spcPts val="0"/>
              </a:spcBef>
              <a:spcAft>
                <a:spcPts val="0"/>
              </a:spcAft>
              <a:buNone/>
            </a:pPr>
            <a:r>
              <a:rPr lang="en"/>
              <a:t>We need to be mindful of the energy we’re using every day and remember that it all adds up!</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g362eec05168_0_3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2" name="Google Shape;102;g362eec05168_0_3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sz="1200">
                <a:latin typeface="Calibri"/>
                <a:ea typeface="Calibri"/>
                <a:cs typeface="Calibri"/>
                <a:sym typeface="Calibri"/>
              </a:rPr>
              <a:t>The impact of climate change means more flooding, more extreme weather. </a:t>
            </a:r>
            <a:r>
              <a:rPr lang="en" sz="1200">
                <a:solidFill>
                  <a:schemeClr val="dk1"/>
                </a:solidFill>
                <a:latin typeface="Calibri"/>
                <a:ea typeface="Calibri"/>
                <a:cs typeface="Calibri"/>
                <a:sym typeface="Calibri"/>
              </a:rPr>
              <a:t>When it rains less often, the earth becomes drier for longer and heavy rain slides off, creating floods. </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en" sz="1200">
                <a:solidFill>
                  <a:schemeClr val="dk1"/>
                </a:solidFill>
                <a:latin typeface="Calibri"/>
                <a:ea typeface="Calibri"/>
                <a:cs typeface="Calibri"/>
                <a:sym typeface="Calibri"/>
              </a:rPr>
              <a:t>When trees are drier for longer in really hot dry weather, thee is also more chances of wildfires.</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sz="1200">
              <a:solidFill>
                <a:schemeClr val="dk1"/>
              </a:solidFill>
              <a:highlight>
                <a:schemeClr val="lt1"/>
              </a:highlight>
              <a:latin typeface="Calibri"/>
              <a:ea typeface="Calibri"/>
              <a:cs typeface="Calibri"/>
              <a:sym typeface="Calibri"/>
            </a:endParaRPr>
          </a:p>
          <a:p>
            <a:pPr indent="0" lvl="0" marL="0" rtl="0" algn="l">
              <a:spcBef>
                <a:spcPts val="0"/>
              </a:spcBef>
              <a:spcAft>
                <a:spcPts val="0"/>
              </a:spcAft>
              <a:buNone/>
            </a:pPr>
            <a:r>
              <a:rPr lang="en" sz="1200">
                <a:latin typeface="Calibri"/>
                <a:ea typeface="Calibri"/>
                <a:cs typeface="Calibri"/>
                <a:sym typeface="Calibri"/>
              </a:rPr>
              <a:t>We are losing our precious supplies of freshwater with the loss of glaciers and ice caps.</a:t>
            </a:r>
            <a:endParaRPr sz="1200">
              <a:latin typeface="Calibri"/>
              <a:ea typeface="Calibri"/>
              <a:cs typeface="Calibri"/>
              <a:sym typeface="Calibri"/>
            </a:endParaRPr>
          </a:p>
          <a:p>
            <a:pPr indent="0" lvl="0" marL="0" rtl="0" algn="l">
              <a:spcBef>
                <a:spcPts val="0"/>
              </a:spcBef>
              <a:spcAft>
                <a:spcPts val="0"/>
              </a:spcAft>
              <a:buNone/>
            </a:pPr>
            <a:r>
              <a:t/>
            </a:r>
            <a:endParaRPr sz="1200">
              <a:latin typeface="Calibri"/>
              <a:ea typeface="Calibri"/>
              <a:cs typeface="Calibri"/>
              <a:sym typeface="Calibri"/>
            </a:endParaRPr>
          </a:p>
          <a:p>
            <a:pPr indent="0" lvl="0" marL="0" rtl="0" algn="l">
              <a:spcBef>
                <a:spcPts val="0"/>
              </a:spcBef>
              <a:spcAft>
                <a:spcPts val="0"/>
              </a:spcAft>
              <a:buNone/>
            </a:pPr>
            <a:r>
              <a:rPr lang="en" sz="1200">
                <a:latin typeface="Calibri"/>
                <a:ea typeface="Calibri"/>
                <a:cs typeface="Calibri"/>
                <a:sym typeface="Calibri"/>
              </a:rPr>
              <a:t>As sea levels rise, we are at risk of losing part of our land.</a:t>
            </a:r>
            <a:endParaRPr sz="1200">
              <a:latin typeface="Calibri"/>
              <a:ea typeface="Calibri"/>
              <a:cs typeface="Calibri"/>
              <a:sym typeface="Calibri"/>
            </a:endParaRPr>
          </a:p>
          <a:p>
            <a:pPr indent="0" lvl="0" marL="0" rtl="0" algn="l">
              <a:spcBef>
                <a:spcPts val="0"/>
              </a:spcBef>
              <a:spcAft>
                <a:spcPts val="0"/>
              </a:spcAft>
              <a:buNone/>
            </a:pPr>
            <a:r>
              <a:t/>
            </a:r>
            <a:endParaRPr sz="1200">
              <a:latin typeface="Calibri"/>
              <a:ea typeface="Calibri"/>
              <a:cs typeface="Calibri"/>
              <a:sym typeface="Calibri"/>
            </a:endParaRPr>
          </a:p>
          <a:p>
            <a:pPr indent="0" lvl="0" marL="0" rtl="0" algn="l">
              <a:spcBef>
                <a:spcPts val="0"/>
              </a:spcBef>
              <a:spcAft>
                <a:spcPts val="0"/>
              </a:spcAft>
              <a:buNone/>
            </a:pPr>
            <a:r>
              <a:rPr lang="en" sz="1200">
                <a:latin typeface="Calibri"/>
                <a:ea typeface="Calibri"/>
                <a:cs typeface="Calibri"/>
                <a:sym typeface="Calibri"/>
              </a:rPr>
              <a:t>Air pollution, plastic pollution, microplastics, oil spills, these are all making the oceans less able to sustain healthy life and we could risk losing our sources of materials and food. </a:t>
            </a:r>
            <a:endParaRPr sz="1200">
              <a:latin typeface="Calibri"/>
              <a:ea typeface="Calibri"/>
              <a:cs typeface="Calibri"/>
              <a:sym typeface="Calibri"/>
            </a:endParaRPr>
          </a:p>
        </p:txBody>
      </p:sp>
      <p:sp>
        <p:nvSpPr>
          <p:cNvPr id="103" name="Google Shape;103;g362eec05168_0_3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 name="Shape 111"/>
        <p:cNvGrpSpPr/>
        <p:nvPr/>
      </p:nvGrpSpPr>
      <p:grpSpPr>
        <a:xfrm>
          <a:off x="0" y="0"/>
          <a:ext cx="0" cy="0"/>
          <a:chOff x="0" y="0"/>
          <a:chExt cx="0" cy="0"/>
        </a:xfrm>
      </p:grpSpPr>
      <p:sp>
        <p:nvSpPr>
          <p:cNvPr id="112" name="Google Shape;112;g362eec05168_0_6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3" name="Google Shape;113;g362eec05168_0_6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sz="1200">
                <a:solidFill>
                  <a:srgbClr val="3C4043"/>
                </a:solidFill>
                <a:latin typeface="Calibri"/>
                <a:ea typeface="Calibri"/>
                <a:cs typeface="Calibri"/>
                <a:sym typeface="Calibri"/>
              </a:rPr>
              <a:t>We all have a responsibility to do what we can to tackle the problem of climate destruction. Children all over the world are taking part in climate strikes and making their voices heard. </a:t>
            </a:r>
            <a:endParaRPr sz="1200">
              <a:solidFill>
                <a:srgbClr val="3C4043"/>
              </a:solidFill>
              <a:latin typeface="Calibri"/>
              <a:ea typeface="Calibri"/>
              <a:cs typeface="Calibri"/>
              <a:sym typeface="Calibri"/>
            </a:endParaRPr>
          </a:p>
          <a:p>
            <a:pPr indent="0" lvl="0" marL="0" rtl="0" algn="l">
              <a:lnSpc>
                <a:spcPct val="100000"/>
              </a:lnSpc>
              <a:spcBef>
                <a:spcPts val="0"/>
              </a:spcBef>
              <a:spcAft>
                <a:spcPts val="0"/>
              </a:spcAft>
              <a:buSzPts val="1100"/>
              <a:buNone/>
            </a:pPr>
            <a:r>
              <a:t/>
            </a:r>
            <a:endParaRPr sz="1200">
              <a:solidFill>
                <a:srgbClr val="3C4043"/>
              </a:solidFill>
              <a:latin typeface="Calibri"/>
              <a:ea typeface="Calibri"/>
              <a:cs typeface="Calibri"/>
              <a:sym typeface="Calibri"/>
            </a:endParaRPr>
          </a:p>
          <a:p>
            <a:pPr indent="0" lvl="0" marL="0" rtl="0" algn="l">
              <a:lnSpc>
                <a:spcPct val="100000"/>
              </a:lnSpc>
              <a:spcBef>
                <a:spcPts val="0"/>
              </a:spcBef>
              <a:spcAft>
                <a:spcPts val="0"/>
              </a:spcAft>
              <a:buSzPts val="1100"/>
              <a:buNone/>
            </a:pPr>
            <a:r>
              <a:rPr lang="en" sz="1200">
                <a:solidFill>
                  <a:srgbClr val="3C4043"/>
                </a:solidFill>
                <a:latin typeface="Calibri"/>
                <a:ea typeface="Calibri"/>
                <a:cs typeface="Calibri"/>
                <a:sym typeface="Calibri"/>
              </a:rPr>
              <a:t>Governments, businesses and companies need to change how they create products and deal with them as they create the biggest negative impact on our fragile planet. </a:t>
            </a:r>
            <a:endParaRPr sz="1200">
              <a:solidFill>
                <a:srgbClr val="3C4043"/>
              </a:solidFill>
              <a:latin typeface="Calibri"/>
              <a:ea typeface="Calibri"/>
              <a:cs typeface="Calibri"/>
              <a:sym typeface="Calibri"/>
            </a:endParaRPr>
          </a:p>
          <a:p>
            <a:pPr indent="0" lvl="0" marL="0" rtl="0" algn="l">
              <a:lnSpc>
                <a:spcPct val="100000"/>
              </a:lnSpc>
              <a:spcBef>
                <a:spcPts val="0"/>
              </a:spcBef>
              <a:spcAft>
                <a:spcPts val="0"/>
              </a:spcAft>
              <a:buSzPts val="1100"/>
              <a:buNone/>
            </a:pPr>
            <a:r>
              <a:t/>
            </a:r>
            <a:endParaRPr sz="1200">
              <a:solidFill>
                <a:srgbClr val="3C4043"/>
              </a:solidFill>
              <a:latin typeface="Calibri"/>
              <a:ea typeface="Calibri"/>
              <a:cs typeface="Calibri"/>
              <a:sym typeface="Calibri"/>
            </a:endParaRPr>
          </a:p>
          <a:p>
            <a:pPr indent="0" lvl="0" marL="0" rtl="0" algn="l">
              <a:lnSpc>
                <a:spcPct val="100000"/>
              </a:lnSpc>
              <a:spcBef>
                <a:spcPts val="0"/>
              </a:spcBef>
              <a:spcAft>
                <a:spcPts val="0"/>
              </a:spcAft>
              <a:buSzPts val="1100"/>
              <a:buNone/>
            </a:pPr>
            <a:r>
              <a:rPr lang="en" sz="1200">
                <a:solidFill>
                  <a:srgbClr val="3C4043"/>
                </a:solidFill>
                <a:latin typeface="Calibri"/>
                <a:ea typeface="Calibri"/>
                <a:cs typeface="Calibri"/>
                <a:sym typeface="Calibri"/>
              </a:rPr>
              <a:t>Countries all over the world need to step and do their bit to change the way our future looks. Countries in the Pacific such as Samoa have already taken a big leap to ban single use plastic from 2019 and larger countries like Canada are following their lead too. In England we are building wind farms like Dogger Bank wind farm to try to help us use renewable energy from the wind!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 name="Shape 125"/>
        <p:cNvGrpSpPr/>
        <p:nvPr/>
      </p:nvGrpSpPr>
      <p:grpSpPr>
        <a:xfrm>
          <a:off x="0" y="0"/>
          <a:ext cx="0" cy="0"/>
          <a:chOff x="0" y="0"/>
          <a:chExt cx="0" cy="0"/>
        </a:xfrm>
      </p:grpSpPr>
      <p:sp>
        <p:nvSpPr>
          <p:cNvPr id="126" name="Google Shape;126;g362eec05168_0_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7" name="Google Shape;127;g362eec05168_0_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2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Inventing green solutions is one way we can help to protect our planet. By coming up with different ideas to help look after wildlife, plants, create more places for them to live, reduce waste or use less water. </a:t>
            </a:r>
            <a:endParaRPr sz="1200">
              <a:solidFill>
                <a:schemeClr val="dk1"/>
              </a:solidFill>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lnSpc>
                <a:spcPct val="120000"/>
              </a:lnSpc>
              <a:spcBef>
                <a:spcPts val="0"/>
              </a:spcBef>
              <a:spcAft>
                <a:spcPts val="0"/>
              </a:spcAft>
              <a:buNone/>
            </a:pPr>
            <a:r>
              <a:rPr lang="en" sz="1200">
                <a:solidFill>
                  <a:schemeClr val="dk1"/>
                </a:solidFill>
                <a:latin typeface="Calibri"/>
                <a:ea typeface="Calibri"/>
                <a:cs typeface="Calibri"/>
                <a:sym typeface="Calibri"/>
              </a:rPr>
              <a:t>Take a look at this </a:t>
            </a:r>
            <a:r>
              <a:rPr lang="en" sz="1200">
                <a:solidFill>
                  <a:schemeClr val="dk1"/>
                </a:solidFill>
                <a:latin typeface="Calibri"/>
                <a:ea typeface="Calibri"/>
                <a:cs typeface="Calibri"/>
                <a:sym typeface="Calibri"/>
              </a:rPr>
              <a:t>amazing idea - the Compost Bee - invented by Harrison, aged 8. </a:t>
            </a:r>
            <a:endParaRPr sz="1200">
              <a:solidFill>
                <a:schemeClr val="dk1"/>
              </a:solidFill>
              <a:latin typeface="Calibri"/>
              <a:ea typeface="Calibri"/>
              <a:cs typeface="Calibri"/>
              <a:sym typeface="Calibri"/>
            </a:endParaRPr>
          </a:p>
          <a:p>
            <a:pPr indent="0" lvl="0" marL="0" rtl="0" algn="l">
              <a:lnSpc>
                <a:spcPct val="120000"/>
              </a:lnSpc>
              <a:spcBef>
                <a:spcPts val="0"/>
              </a:spcBef>
              <a:spcAft>
                <a:spcPts val="0"/>
              </a:spcAft>
              <a:buNone/>
            </a:pPr>
            <a:r>
              <a:t/>
            </a:r>
            <a:endParaRPr sz="1200">
              <a:solidFill>
                <a:schemeClr val="dk1"/>
              </a:solidFill>
              <a:latin typeface="Calibri"/>
              <a:ea typeface="Calibri"/>
              <a:cs typeface="Calibri"/>
              <a:sym typeface="Calibri"/>
            </a:endParaRPr>
          </a:p>
          <a:p>
            <a:pPr indent="0" lvl="0" marL="0" rtl="0" algn="l">
              <a:lnSpc>
                <a:spcPct val="120000"/>
              </a:lnSpc>
              <a:spcBef>
                <a:spcPts val="0"/>
              </a:spcBef>
              <a:spcAft>
                <a:spcPts val="0"/>
              </a:spcAft>
              <a:buNone/>
            </a:pPr>
            <a:r>
              <a:rPr lang="en" sz="1200">
                <a:solidFill>
                  <a:schemeClr val="dk1"/>
                </a:solidFill>
                <a:latin typeface="Calibri"/>
                <a:ea typeface="Calibri"/>
                <a:cs typeface="Calibri"/>
                <a:sym typeface="Calibri"/>
              </a:rPr>
              <a:t>Harrison, age 8, says “</a:t>
            </a:r>
            <a:r>
              <a:rPr i="1" lang="en" sz="1200">
                <a:solidFill>
                  <a:schemeClr val="dk1"/>
                </a:solidFill>
                <a:latin typeface="Calibri"/>
                <a:ea typeface="Calibri"/>
                <a:cs typeface="Calibri"/>
                <a:sym typeface="Calibri"/>
              </a:rPr>
              <a:t>The Compost-Bee is a portable collection device that allows each household to fill up the bee with their compost type objects. When the bee is full it flies to the large compost area and deposits it. It uses solar power and a wind turbine to power the bee. Then another bee returns in its place so the family can continue to contribute to the compost areas. The compost is then used to help crops grow and help reduce waste.”</a:t>
            </a:r>
            <a:endParaRPr sz="1000">
              <a:solidFill>
                <a:schemeClr val="dk1"/>
              </a:solidFill>
              <a:latin typeface="Calibri"/>
              <a:ea typeface="Calibri"/>
              <a:cs typeface="Calibri"/>
              <a:sym typeface="Calibri"/>
            </a:endParaRPr>
          </a:p>
          <a:p>
            <a:pPr indent="0" lvl="0" marL="0" rtl="0" algn="l">
              <a:lnSpc>
                <a:spcPct val="120000"/>
              </a:lnSpc>
              <a:spcBef>
                <a:spcPts val="0"/>
              </a:spcBef>
              <a:spcAft>
                <a:spcPts val="0"/>
              </a:spcAft>
              <a:buNone/>
            </a:pPr>
            <a:r>
              <a:t/>
            </a:r>
            <a:endParaRPr sz="1200">
              <a:solidFill>
                <a:schemeClr val="dk1"/>
              </a:solidFill>
              <a:latin typeface="Calibri"/>
              <a:ea typeface="Calibri"/>
              <a:cs typeface="Calibri"/>
              <a:sym typeface="Calibri"/>
            </a:endParaRPr>
          </a:p>
          <a:p>
            <a:pPr indent="0" lvl="0" marL="0" rtl="0" algn="l">
              <a:lnSpc>
                <a:spcPct val="120000"/>
              </a:lnSpc>
              <a:spcBef>
                <a:spcPts val="0"/>
              </a:spcBef>
              <a:spcAft>
                <a:spcPts val="0"/>
              </a:spcAft>
              <a:buNone/>
            </a:pPr>
            <a:r>
              <a:rPr lang="en" sz="1200">
                <a:solidFill>
                  <a:schemeClr val="dk1"/>
                </a:solidFill>
                <a:latin typeface="Calibri"/>
                <a:ea typeface="Calibri"/>
                <a:cs typeface="Calibri"/>
                <a:sym typeface="Calibri"/>
              </a:rPr>
              <a:t>It was brought to life as a model by a professional cardboard arstis, Lottie Smith. </a:t>
            </a:r>
            <a:endParaRPr sz="1200">
              <a:solidFill>
                <a:schemeClr val="dk1"/>
              </a:solidFill>
              <a:latin typeface="Calibri"/>
              <a:ea typeface="Calibri"/>
              <a:cs typeface="Calibri"/>
              <a:sym typeface="Calibri"/>
            </a:endParaRPr>
          </a:p>
          <a:p>
            <a:pPr indent="0" lvl="0" marL="0" rtl="0" algn="l">
              <a:lnSpc>
                <a:spcPct val="120000"/>
              </a:lnSpc>
              <a:spcBef>
                <a:spcPts val="0"/>
              </a:spcBef>
              <a:spcAft>
                <a:spcPts val="0"/>
              </a:spcAft>
              <a:buNone/>
            </a:pPr>
            <a:r>
              <a:t/>
            </a:r>
            <a:endParaRPr sz="1200">
              <a:solidFill>
                <a:schemeClr val="dk1"/>
              </a:solidFill>
              <a:latin typeface="Calibri"/>
              <a:ea typeface="Calibri"/>
              <a:cs typeface="Calibri"/>
              <a:sym typeface="Calibri"/>
            </a:endParaRPr>
          </a:p>
          <a:p>
            <a:pPr indent="0" lvl="0" marL="0" rtl="0" algn="l">
              <a:lnSpc>
                <a:spcPct val="120000"/>
              </a:lnSpc>
              <a:spcBef>
                <a:spcPts val="0"/>
              </a:spcBef>
              <a:spcAft>
                <a:spcPts val="0"/>
              </a:spcAft>
              <a:buNone/>
            </a:pPr>
            <a:r>
              <a:rPr lang="en" sz="1200">
                <a:solidFill>
                  <a:schemeClr val="dk1"/>
                </a:solidFill>
                <a:latin typeface="Calibri"/>
                <a:ea typeface="Calibri"/>
                <a:cs typeface="Calibri"/>
                <a:sym typeface="Calibri"/>
              </a:rPr>
              <a:t>You can even watch a video of it and it’s moving parts here - </a:t>
            </a:r>
            <a:r>
              <a:rPr lang="en" sz="1200" u="sng">
                <a:solidFill>
                  <a:schemeClr val="hlink"/>
                </a:solidFill>
                <a:latin typeface="Calibri"/>
                <a:ea typeface="Calibri"/>
                <a:cs typeface="Calibri"/>
                <a:sym typeface="Calibri"/>
                <a:hlinkClick r:id="rId2"/>
              </a:rPr>
              <a:t>https://www.littleinventors.org/ideas/the-compost-bee/details#tangible</a:t>
            </a:r>
            <a:endParaRPr sz="1200">
              <a:solidFill>
                <a:schemeClr val="dk1"/>
              </a:solidFill>
              <a:latin typeface="Calibri"/>
              <a:ea typeface="Calibri"/>
              <a:cs typeface="Calibri"/>
              <a:sym typeface="Calibri"/>
            </a:endParaRPr>
          </a:p>
          <a:p>
            <a:pPr indent="0" lvl="0" marL="0" rtl="0" algn="l">
              <a:lnSpc>
                <a:spcPct val="120000"/>
              </a:lnSpc>
              <a:spcBef>
                <a:spcPts val="0"/>
              </a:spcBef>
              <a:spcAft>
                <a:spcPts val="0"/>
              </a:spcAft>
              <a:buNone/>
            </a:pPr>
            <a:r>
              <a:t/>
            </a:r>
            <a:endParaRPr sz="1200">
              <a:solidFill>
                <a:schemeClr val="dk1"/>
              </a:solidFill>
              <a:highlight>
                <a:srgbClr val="FFFFFF"/>
              </a:highlight>
              <a:latin typeface="Calibri"/>
              <a:ea typeface="Calibri"/>
              <a:cs typeface="Calibri"/>
              <a:sym typeface="Calibri"/>
            </a:endParaRPr>
          </a:p>
          <a:p>
            <a:pPr indent="0" lvl="0" marL="0" rtl="0" algn="l">
              <a:lnSpc>
                <a:spcPct val="120000"/>
              </a:lnSpc>
              <a:spcBef>
                <a:spcPts val="0"/>
              </a:spcBef>
              <a:spcAft>
                <a:spcPts val="0"/>
              </a:spcAft>
              <a:buNone/>
            </a:pPr>
            <a:r>
              <a:t/>
            </a:r>
            <a:endParaRPr sz="1200">
              <a:solidFill>
                <a:schemeClr val="dk1"/>
              </a:solidFill>
              <a:highlight>
                <a:srgbClr val="FFFFFF"/>
              </a:highlight>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 name="Shape 135"/>
        <p:cNvGrpSpPr/>
        <p:nvPr/>
      </p:nvGrpSpPr>
      <p:grpSpPr>
        <a:xfrm>
          <a:off x="0" y="0"/>
          <a:ext cx="0" cy="0"/>
          <a:chOff x="0" y="0"/>
          <a:chExt cx="0" cy="0"/>
        </a:xfrm>
      </p:grpSpPr>
      <p:sp>
        <p:nvSpPr>
          <p:cNvPr id="136" name="Google Shape;136;g362eec05168_0_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7" name="Google Shape;137;g362eec05168_0_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For your invention challenge this year we want you to focus on the theme: </a:t>
            </a:r>
            <a:r>
              <a:rPr b="1" lang="en"/>
              <a:t>Protect</a:t>
            </a:r>
            <a:r>
              <a:rPr lang="en"/>
              <a:t> </a:t>
            </a:r>
            <a:r>
              <a:rPr b="1" lang="en"/>
              <a:t>Biodiversity</a:t>
            </a:r>
            <a:r>
              <a:rPr lang="en"/>
              <a:t>.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We’re about to learn what it is and why it matters!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50" name="Shape 50"/>
        <p:cNvGrpSpPr/>
        <p:nvPr/>
      </p:nvGrpSpPr>
      <p:grpSpPr>
        <a:xfrm>
          <a:off x="0" y="0"/>
          <a:ext cx="0" cy="0"/>
          <a:chOff x="0" y="0"/>
          <a:chExt cx="0" cy="0"/>
        </a:xfrm>
      </p:grpSpPr>
      <p:sp>
        <p:nvSpPr>
          <p:cNvPr id="51" name="Google Shape;51;p13"/>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52" name="Google Shape;52;p13"/>
          <p:cNvSpPr txBox="1"/>
          <p:nvPr>
            <p:ph idx="1" type="body"/>
          </p:nvPr>
        </p:nvSpPr>
        <p:spPr>
          <a:xfrm>
            <a:off x="628650" y="1369219"/>
            <a:ext cx="7886700" cy="3263400"/>
          </a:xfrm>
          <a:prstGeom prst="rect">
            <a:avLst/>
          </a:prstGeom>
          <a:noFill/>
          <a:ln>
            <a:noFill/>
          </a:ln>
        </p:spPr>
        <p:txBody>
          <a:bodyPr anchorCtr="0" anchor="t" bIns="34275" lIns="68575" spcFirstLastPara="1" rIns="68575" wrap="square" tIns="34275">
            <a:norm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1200"/>
              </a:spcBef>
              <a:spcAft>
                <a:spcPts val="0"/>
              </a:spcAft>
              <a:buClr>
                <a:schemeClr val="dk1"/>
              </a:buClr>
              <a:buSzPts val="1400"/>
              <a:buChar char="○"/>
              <a:defRPr/>
            </a:lvl2pPr>
            <a:lvl3pPr indent="-317500" lvl="2" marL="1371600" algn="l">
              <a:lnSpc>
                <a:spcPct val="90000"/>
              </a:lnSpc>
              <a:spcBef>
                <a:spcPts val="1200"/>
              </a:spcBef>
              <a:spcAft>
                <a:spcPts val="0"/>
              </a:spcAft>
              <a:buClr>
                <a:schemeClr val="dk1"/>
              </a:buClr>
              <a:buSzPts val="1400"/>
              <a:buChar char="■"/>
              <a:defRPr/>
            </a:lvl3pPr>
            <a:lvl4pPr indent="-317500" lvl="3" marL="1828800" algn="l">
              <a:lnSpc>
                <a:spcPct val="90000"/>
              </a:lnSpc>
              <a:spcBef>
                <a:spcPts val="1200"/>
              </a:spcBef>
              <a:spcAft>
                <a:spcPts val="0"/>
              </a:spcAft>
              <a:buClr>
                <a:schemeClr val="dk1"/>
              </a:buClr>
              <a:buSzPts val="1400"/>
              <a:buChar char="●"/>
              <a:defRPr/>
            </a:lvl4pPr>
            <a:lvl5pPr indent="-317500" lvl="4" marL="2286000" algn="l">
              <a:lnSpc>
                <a:spcPct val="90000"/>
              </a:lnSpc>
              <a:spcBef>
                <a:spcPts val="1200"/>
              </a:spcBef>
              <a:spcAft>
                <a:spcPts val="0"/>
              </a:spcAft>
              <a:buClr>
                <a:schemeClr val="dk1"/>
              </a:buClr>
              <a:buSzPts val="1400"/>
              <a:buChar char="○"/>
              <a:defRPr/>
            </a:lvl5pPr>
            <a:lvl6pPr indent="-317500" lvl="5" marL="2743200" algn="l">
              <a:lnSpc>
                <a:spcPct val="90000"/>
              </a:lnSpc>
              <a:spcBef>
                <a:spcPts val="1200"/>
              </a:spcBef>
              <a:spcAft>
                <a:spcPts val="0"/>
              </a:spcAft>
              <a:buClr>
                <a:schemeClr val="dk1"/>
              </a:buClr>
              <a:buSzPts val="1400"/>
              <a:buChar char="■"/>
              <a:defRPr/>
            </a:lvl6pPr>
            <a:lvl7pPr indent="-317500" lvl="6" marL="3200400" algn="l">
              <a:lnSpc>
                <a:spcPct val="90000"/>
              </a:lnSpc>
              <a:spcBef>
                <a:spcPts val="1200"/>
              </a:spcBef>
              <a:spcAft>
                <a:spcPts val="0"/>
              </a:spcAft>
              <a:buClr>
                <a:schemeClr val="dk1"/>
              </a:buClr>
              <a:buSzPts val="1400"/>
              <a:buChar char="●"/>
              <a:defRPr/>
            </a:lvl7pPr>
            <a:lvl8pPr indent="-317500" lvl="7" marL="3657600" algn="l">
              <a:lnSpc>
                <a:spcPct val="90000"/>
              </a:lnSpc>
              <a:spcBef>
                <a:spcPts val="1200"/>
              </a:spcBef>
              <a:spcAft>
                <a:spcPts val="0"/>
              </a:spcAft>
              <a:buClr>
                <a:schemeClr val="dk1"/>
              </a:buClr>
              <a:buSzPts val="1400"/>
              <a:buChar char="○"/>
              <a:defRPr/>
            </a:lvl8pPr>
            <a:lvl9pPr indent="-317500" lvl="8" marL="4114800" algn="l">
              <a:lnSpc>
                <a:spcPct val="90000"/>
              </a:lnSpc>
              <a:spcBef>
                <a:spcPts val="1200"/>
              </a:spcBef>
              <a:spcAft>
                <a:spcPts val="1200"/>
              </a:spcAft>
              <a:buClr>
                <a:schemeClr val="dk1"/>
              </a:buClr>
              <a:buSzPts val="1400"/>
              <a:buChar char="■"/>
              <a:defRPr/>
            </a:lvl9pPr>
          </a:lstStyle>
          <a:p/>
        </p:txBody>
      </p:sp>
      <p:sp>
        <p:nvSpPr>
          <p:cNvPr id="53" name="Google Shape;53;p13"/>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sz="1100"/>
            </a:lvl1pPr>
            <a:lvl2pPr lvl="1" algn="l">
              <a:spcBef>
                <a:spcPts val="0"/>
              </a:spcBef>
              <a:spcAft>
                <a:spcPts val="0"/>
              </a:spcAft>
              <a:buSzPts val="1100"/>
              <a:buNone/>
              <a:defRPr sz="1100"/>
            </a:lvl2pPr>
            <a:lvl3pPr lvl="2" algn="l">
              <a:spcBef>
                <a:spcPts val="0"/>
              </a:spcBef>
              <a:spcAft>
                <a:spcPts val="0"/>
              </a:spcAft>
              <a:buSzPts val="1100"/>
              <a:buNone/>
              <a:defRPr sz="1100"/>
            </a:lvl3pPr>
            <a:lvl4pPr lvl="3" algn="l">
              <a:spcBef>
                <a:spcPts val="0"/>
              </a:spcBef>
              <a:spcAft>
                <a:spcPts val="0"/>
              </a:spcAft>
              <a:buSzPts val="1100"/>
              <a:buNone/>
              <a:defRPr sz="1100"/>
            </a:lvl4pPr>
            <a:lvl5pPr lvl="4" algn="l">
              <a:spcBef>
                <a:spcPts val="0"/>
              </a:spcBef>
              <a:spcAft>
                <a:spcPts val="0"/>
              </a:spcAft>
              <a:buSzPts val="1100"/>
              <a:buNone/>
              <a:defRPr sz="1100"/>
            </a:lvl5pPr>
            <a:lvl6pPr lvl="5" algn="l">
              <a:spcBef>
                <a:spcPts val="0"/>
              </a:spcBef>
              <a:spcAft>
                <a:spcPts val="0"/>
              </a:spcAft>
              <a:buSzPts val="1100"/>
              <a:buNone/>
              <a:defRPr sz="1100"/>
            </a:lvl6pPr>
            <a:lvl7pPr lvl="6" algn="l">
              <a:spcBef>
                <a:spcPts val="0"/>
              </a:spcBef>
              <a:spcAft>
                <a:spcPts val="0"/>
              </a:spcAft>
              <a:buSzPts val="1100"/>
              <a:buNone/>
              <a:defRPr sz="1100"/>
            </a:lvl7pPr>
            <a:lvl8pPr lvl="7" algn="l">
              <a:spcBef>
                <a:spcPts val="0"/>
              </a:spcBef>
              <a:spcAft>
                <a:spcPts val="0"/>
              </a:spcAft>
              <a:buSzPts val="1100"/>
              <a:buNone/>
              <a:defRPr sz="1100"/>
            </a:lvl8pPr>
            <a:lvl9pPr lvl="8" algn="l">
              <a:spcBef>
                <a:spcPts val="0"/>
              </a:spcBef>
              <a:spcAft>
                <a:spcPts val="0"/>
              </a:spcAft>
              <a:buSzPts val="1100"/>
              <a:buNone/>
              <a:defRPr sz="1100"/>
            </a:lvl9pPr>
          </a:lstStyle>
          <a:p/>
        </p:txBody>
      </p:sp>
      <p:sp>
        <p:nvSpPr>
          <p:cNvPr id="54" name="Google Shape;54;p13"/>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sz="1100"/>
            </a:lvl1pPr>
            <a:lvl2pPr lvl="1" algn="l">
              <a:spcBef>
                <a:spcPts val="0"/>
              </a:spcBef>
              <a:spcAft>
                <a:spcPts val="0"/>
              </a:spcAft>
              <a:buSzPts val="1100"/>
              <a:buNone/>
              <a:defRPr sz="1100"/>
            </a:lvl2pPr>
            <a:lvl3pPr lvl="2" algn="l">
              <a:spcBef>
                <a:spcPts val="0"/>
              </a:spcBef>
              <a:spcAft>
                <a:spcPts val="0"/>
              </a:spcAft>
              <a:buSzPts val="1100"/>
              <a:buNone/>
              <a:defRPr sz="1100"/>
            </a:lvl3pPr>
            <a:lvl4pPr lvl="3" algn="l">
              <a:spcBef>
                <a:spcPts val="0"/>
              </a:spcBef>
              <a:spcAft>
                <a:spcPts val="0"/>
              </a:spcAft>
              <a:buSzPts val="1100"/>
              <a:buNone/>
              <a:defRPr sz="1100"/>
            </a:lvl4pPr>
            <a:lvl5pPr lvl="4" algn="l">
              <a:spcBef>
                <a:spcPts val="0"/>
              </a:spcBef>
              <a:spcAft>
                <a:spcPts val="0"/>
              </a:spcAft>
              <a:buSzPts val="1100"/>
              <a:buNone/>
              <a:defRPr sz="1100"/>
            </a:lvl5pPr>
            <a:lvl6pPr lvl="5" algn="l">
              <a:spcBef>
                <a:spcPts val="0"/>
              </a:spcBef>
              <a:spcAft>
                <a:spcPts val="0"/>
              </a:spcAft>
              <a:buSzPts val="1100"/>
              <a:buNone/>
              <a:defRPr sz="1100"/>
            </a:lvl6pPr>
            <a:lvl7pPr lvl="6" algn="l">
              <a:spcBef>
                <a:spcPts val="0"/>
              </a:spcBef>
              <a:spcAft>
                <a:spcPts val="0"/>
              </a:spcAft>
              <a:buSzPts val="1100"/>
              <a:buNone/>
              <a:defRPr sz="1100"/>
            </a:lvl7pPr>
            <a:lvl8pPr lvl="7" algn="l">
              <a:spcBef>
                <a:spcPts val="0"/>
              </a:spcBef>
              <a:spcAft>
                <a:spcPts val="0"/>
              </a:spcAft>
              <a:buSzPts val="1100"/>
              <a:buNone/>
              <a:defRPr sz="1100"/>
            </a:lvl8pPr>
            <a:lvl9pPr lvl="8" algn="l">
              <a:spcBef>
                <a:spcPts val="0"/>
              </a:spcBef>
              <a:spcAft>
                <a:spcPts val="0"/>
              </a:spcAft>
              <a:buSzPts val="1100"/>
              <a:buNone/>
              <a:defRPr sz="1100"/>
            </a:lvl9pPr>
          </a:lstStyle>
          <a:p/>
        </p:txBody>
      </p:sp>
      <p:sp>
        <p:nvSpPr>
          <p:cNvPr id="55" name="Google Shape;55;p13"/>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rm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1.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4.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50.jpg"/><Relationship Id="rId4" Type="http://schemas.openxmlformats.org/officeDocument/2006/relationships/image" Target="../media/image1.png"/><Relationship Id="rId5" Type="http://schemas.openxmlformats.org/officeDocument/2006/relationships/image" Target="../media/image2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1.png"/><Relationship Id="rId4" Type="http://schemas.openxmlformats.org/officeDocument/2006/relationships/image" Target="../media/image29.png"/><Relationship Id="rId5" Type="http://schemas.openxmlformats.org/officeDocument/2006/relationships/image" Target="../media/image22.png"/><Relationship Id="rId6" Type="http://schemas.openxmlformats.org/officeDocument/2006/relationships/image" Target="../media/image2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1.png"/><Relationship Id="rId4" Type="http://schemas.openxmlformats.org/officeDocument/2006/relationships/image" Target="../media/image2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25.png"/><Relationship Id="rId4" Type="http://schemas.openxmlformats.org/officeDocument/2006/relationships/image" Target="../media/image30.png"/><Relationship Id="rId5" Type="http://schemas.openxmlformats.org/officeDocument/2006/relationships/image" Target="../media/image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40.png"/><Relationship Id="rId4" Type="http://schemas.openxmlformats.org/officeDocument/2006/relationships/image" Target="../media/image38.png"/><Relationship Id="rId5" Type="http://schemas.openxmlformats.org/officeDocument/2006/relationships/image" Target="../media/image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1.png"/><Relationship Id="rId4" Type="http://schemas.openxmlformats.org/officeDocument/2006/relationships/image" Target="../media/image3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1.png"/><Relationship Id="rId4" Type="http://schemas.openxmlformats.org/officeDocument/2006/relationships/image" Target="../media/image31.png"/><Relationship Id="rId5" Type="http://schemas.openxmlformats.org/officeDocument/2006/relationships/image" Target="../media/image36.png"/><Relationship Id="rId6" Type="http://schemas.openxmlformats.org/officeDocument/2006/relationships/image" Target="../media/image33.png"/><Relationship Id="rId7" Type="http://schemas.openxmlformats.org/officeDocument/2006/relationships/image" Target="../media/image3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39.png"/><Relationship Id="rId4" Type="http://schemas.openxmlformats.org/officeDocument/2006/relationships/image" Target="../media/image46.jpg"/><Relationship Id="rId5" Type="http://schemas.openxmlformats.org/officeDocument/2006/relationships/image" Target="../media/image1.png"/><Relationship Id="rId6" Type="http://schemas.openxmlformats.org/officeDocument/2006/relationships/image" Target="../media/image43.jpg"/><Relationship Id="rId7" Type="http://schemas.openxmlformats.org/officeDocument/2006/relationships/image" Target="../media/image45.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41.png"/><Relationship Id="rId4" Type="http://schemas.openxmlformats.org/officeDocument/2006/relationships/image" Target="../media/image44.png"/><Relationship Id="rId5" Type="http://schemas.openxmlformats.org/officeDocument/2006/relationships/image" Target="../media/image47.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48.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5.png"/><Relationship Id="rId4" Type="http://schemas.openxmlformats.org/officeDocument/2006/relationships/image" Target="../media/image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51.jpg"/><Relationship Id="rId4" Type="http://schemas.openxmlformats.org/officeDocument/2006/relationships/image" Target="../media/image1.png"/><Relationship Id="rId5" Type="http://schemas.openxmlformats.org/officeDocument/2006/relationships/image" Target="../media/image4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1.png"/><Relationship Id="rId4" Type="http://schemas.openxmlformats.org/officeDocument/2006/relationships/image" Target="../media/image19.png"/><Relationship Id="rId5"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1.png"/><Relationship Id="rId4" Type="http://schemas.openxmlformats.org/officeDocument/2006/relationships/image" Target="../media/image23.jpg"/><Relationship Id="rId5" Type="http://schemas.openxmlformats.org/officeDocument/2006/relationships/image" Target="../media/image15.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10.png"/><Relationship Id="rId4" Type="http://schemas.openxmlformats.org/officeDocument/2006/relationships/image" Target="../media/image14.png"/><Relationship Id="rId5" Type="http://schemas.openxmlformats.org/officeDocument/2006/relationships/image" Target="../media/image12.png"/><Relationship Id="rId6" Type="http://schemas.openxmlformats.org/officeDocument/2006/relationships/image" Target="../media/image1.png"/><Relationship Id="rId7" Type="http://schemas.openxmlformats.org/officeDocument/2006/relationships/image" Target="../media/image9.png"/><Relationship Id="rId8" Type="http://schemas.openxmlformats.org/officeDocument/2006/relationships/image" Target="../media/image1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11.png"/><Relationship Id="rId4" Type="http://schemas.openxmlformats.org/officeDocument/2006/relationships/image" Target="../media/image1.png"/><Relationship Id="rId5" Type="http://schemas.openxmlformats.org/officeDocument/2006/relationships/image" Target="../media/image13.png"/><Relationship Id="rId6" Type="http://schemas.openxmlformats.org/officeDocument/2006/relationships/image" Target="../media/image27.jpg"/><Relationship Id="rId7" Type="http://schemas.openxmlformats.org/officeDocument/2006/relationships/image" Target="../media/image1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1.png"/><Relationship Id="rId4" Type="http://schemas.openxmlformats.org/officeDocument/2006/relationships/image" Target="../media/image18.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1.png"/><Relationship Id="rId4" Type="http://schemas.openxmlformats.org/officeDocument/2006/relationships/hyperlink" Target="https://www.littleinventors.org/ideas/the-compost-bee/details#tangible" TargetMode="External"/><Relationship Id="rId5" Type="http://schemas.openxmlformats.org/officeDocument/2006/relationships/image" Target="../media/image32.png"/><Relationship Id="rId6" Type="http://schemas.openxmlformats.org/officeDocument/2006/relationships/hyperlink" Target="https://www.littleinventors.org/ideas/the-compost-bee/details#tangible" TargetMode="External"/><Relationship Id="rId7" Type="http://schemas.openxmlformats.org/officeDocument/2006/relationships/image" Target="../media/image37.png"/><Relationship Id="rId8" Type="http://schemas.openxmlformats.org/officeDocument/2006/relationships/hyperlink" Target="https://youtu.be/RJjxp4k3fuI"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 Id="rId3" Type="http://schemas.openxmlformats.org/officeDocument/2006/relationships/image" Target="../media/image4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noFill/>
      </p:bgPr>
    </p:bg>
    <p:spTree>
      <p:nvGrpSpPr>
        <p:cNvPr id="59" name="Shape 59"/>
        <p:cNvGrpSpPr/>
        <p:nvPr/>
      </p:nvGrpSpPr>
      <p:grpSpPr>
        <a:xfrm>
          <a:off x="0" y="0"/>
          <a:ext cx="0" cy="0"/>
          <a:chOff x="0" y="0"/>
          <a:chExt cx="0" cy="0"/>
        </a:xfrm>
      </p:grpSpPr>
      <p:sp>
        <p:nvSpPr>
          <p:cNvPr id="60" name="Google Shape;60;p14"/>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t/>
            </a:r>
            <a:endParaRPr/>
          </a:p>
        </p:txBody>
      </p:sp>
      <p:sp>
        <p:nvSpPr>
          <p:cNvPr id="61" name="Google Shape;61;p14"/>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t/>
            </a:r>
            <a:endParaRPr/>
          </a:p>
        </p:txBody>
      </p:sp>
      <p:pic>
        <p:nvPicPr>
          <p:cNvPr id="62" name="Google Shape;62;p14" title="Banner-powerpoint.png"/>
          <p:cNvPicPr preferRelativeResize="0"/>
          <p:nvPr/>
        </p:nvPicPr>
        <p:blipFill>
          <a:blip r:embed="rId3">
            <a:alphaModFix/>
          </a:blip>
          <a:stretch>
            <a:fillRect/>
          </a:stretch>
        </p:blipFill>
        <p:spPr>
          <a:xfrm>
            <a:off x="0" y="0"/>
            <a:ext cx="9144018" cy="5143501"/>
          </a:xfrm>
          <a:prstGeom prst="rect">
            <a:avLst/>
          </a:prstGeom>
          <a:noFill/>
          <a:ln>
            <a:noFill/>
          </a:ln>
        </p:spPr>
      </p:pic>
      <p:pic>
        <p:nvPicPr>
          <p:cNvPr id="63" name="Google Shape;63;p14" title="KEY STAGE 1.png"/>
          <p:cNvPicPr preferRelativeResize="0"/>
          <p:nvPr/>
        </p:nvPicPr>
        <p:blipFill>
          <a:blip r:embed="rId4">
            <a:alphaModFix/>
          </a:blip>
          <a:stretch>
            <a:fillRect/>
          </a:stretch>
        </p:blipFill>
        <p:spPr>
          <a:xfrm>
            <a:off x="311700" y="206500"/>
            <a:ext cx="2746075" cy="3996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 name="Shape 145"/>
        <p:cNvGrpSpPr/>
        <p:nvPr/>
      </p:nvGrpSpPr>
      <p:grpSpPr>
        <a:xfrm>
          <a:off x="0" y="0"/>
          <a:ext cx="0" cy="0"/>
          <a:chOff x="0" y="0"/>
          <a:chExt cx="0" cy="0"/>
        </a:xfrm>
      </p:grpSpPr>
      <p:pic>
        <p:nvPicPr>
          <p:cNvPr id="146" name="Google Shape;146;p23"/>
          <p:cNvPicPr preferRelativeResize="0"/>
          <p:nvPr/>
        </p:nvPicPr>
        <p:blipFill>
          <a:blip r:embed="rId3">
            <a:alphaModFix/>
          </a:blip>
          <a:stretch>
            <a:fillRect/>
          </a:stretch>
        </p:blipFill>
        <p:spPr>
          <a:xfrm>
            <a:off x="2030250" y="1389225"/>
            <a:ext cx="5925524" cy="2826000"/>
          </a:xfrm>
          <a:prstGeom prst="rect">
            <a:avLst/>
          </a:prstGeom>
          <a:noFill/>
          <a:ln>
            <a:noFill/>
          </a:ln>
        </p:spPr>
      </p:pic>
      <p:pic>
        <p:nvPicPr>
          <p:cNvPr id="147" name="Google Shape;147;p23"/>
          <p:cNvPicPr preferRelativeResize="0"/>
          <p:nvPr/>
        </p:nvPicPr>
        <p:blipFill rotWithShape="1">
          <a:blip r:embed="rId4">
            <a:alphaModFix/>
          </a:blip>
          <a:srcRect b="0" l="0" r="0" t="0"/>
          <a:stretch/>
        </p:blipFill>
        <p:spPr>
          <a:xfrm>
            <a:off x="-823800" y="305475"/>
            <a:ext cx="4407174" cy="779400"/>
          </a:xfrm>
          <a:prstGeom prst="rect">
            <a:avLst/>
          </a:prstGeom>
          <a:noFill/>
          <a:ln>
            <a:noFill/>
          </a:ln>
        </p:spPr>
      </p:pic>
      <p:sp>
        <p:nvSpPr>
          <p:cNvPr id="148" name="Google Shape;148;p23"/>
          <p:cNvSpPr txBox="1"/>
          <p:nvPr>
            <p:ph type="title"/>
          </p:nvPr>
        </p:nvSpPr>
        <p:spPr>
          <a:xfrm>
            <a:off x="384800" y="445025"/>
            <a:ext cx="85206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What is biodiversity?</a:t>
            </a:r>
            <a:endParaRPr b="1">
              <a:latin typeface="Calibri"/>
              <a:ea typeface="Calibri"/>
              <a:cs typeface="Calibri"/>
              <a:sym typeface="Calibri"/>
            </a:endParaRPr>
          </a:p>
        </p:txBody>
      </p:sp>
      <p:pic>
        <p:nvPicPr>
          <p:cNvPr id="149" name="Google Shape;149;p23"/>
          <p:cNvPicPr preferRelativeResize="0"/>
          <p:nvPr/>
        </p:nvPicPr>
        <p:blipFill rotWithShape="1">
          <a:blip r:embed="rId5">
            <a:alphaModFix/>
          </a:blip>
          <a:srcRect b="54143" l="45966" r="20615" t="0"/>
          <a:stretch/>
        </p:blipFill>
        <p:spPr>
          <a:xfrm>
            <a:off x="418225" y="1963050"/>
            <a:ext cx="2149550" cy="2663050"/>
          </a:xfrm>
          <a:prstGeom prst="rect">
            <a:avLst/>
          </a:prstGeom>
          <a:noFill/>
          <a:ln>
            <a:noFill/>
          </a:ln>
        </p:spPr>
      </p:pic>
      <p:pic>
        <p:nvPicPr>
          <p:cNvPr id="150" name="Google Shape;150;p23"/>
          <p:cNvPicPr preferRelativeResize="0"/>
          <p:nvPr/>
        </p:nvPicPr>
        <p:blipFill rotWithShape="1">
          <a:blip r:embed="rId5">
            <a:alphaModFix/>
          </a:blip>
          <a:srcRect b="10146" l="64156" r="0" t="46326"/>
          <a:stretch/>
        </p:blipFill>
        <p:spPr>
          <a:xfrm>
            <a:off x="6915302" y="1017725"/>
            <a:ext cx="2380872" cy="2610298"/>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4" name="Shape 154"/>
        <p:cNvGrpSpPr/>
        <p:nvPr/>
      </p:nvGrpSpPr>
      <p:grpSpPr>
        <a:xfrm>
          <a:off x="0" y="0"/>
          <a:ext cx="0" cy="0"/>
          <a:chOff x="0" y="0"/>
          <a:chExt cx="0" cy="0"/>
        </a:xfrm>
      </p:grpSpPr>
      <p:sp>
        <p:nvSpPr>
          <p:cNvPr id="155" name="Google Shape;155;p24"/>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Why biodiversity matters</a:t>
            </a:r>
            <a:endParaRPr/>
          </a:p>
        </p:txBody>
      </p:sp>
      <p:pic>
        <p:nvPicPr>
          <p:cNvPr id="156" name="Google Shape;156;p24"/>
          <p:cNvPicPr preferRelativeResize="0"/>
          <p:nvPr/>
        </p:nvPicPr>
        <p:blipFill rotWithShape="1">
          <a:blip r:embed="rId3">
            <a:alphaModFix/>
          </a:blip>
          <a:srcRect b="0" l="0" r="0" t="0"/>
          <a:stretch/>
        </p:blipFill>
        <p:spPr>
          <a:xfrm>
            <a:off x="-231700" y="360800"/>
            <a:ext cx="4407174" cy="779400"/>
          </a:xfrm>
          <a:prstGeom prst="rect">
            <a:avLst/>
          </a:prstGeom>
          <a:noFill/>
          <a:ln>
            <a:noFill/>
          </a:ln>
        </p:spPr>
      </p:pic>
      <p:sp>
        <p:nvSpPr>
          <p:cNvPr id="157" name="Google Shape;157;p24"/>
          <p:cNvSpPr txBox="1"/>
          <p:nvPr>
            <p:ph type="title"/>
          </p:nvPr>
        </p:nvSpPr>
        <p:spPr>
          <a:xfrm>
            <a:off x="311700" y="445025"/>
            <a:ext cx="85206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Everyone needs a home</a:t>
            </a:r>
            <a:endParaRPr b="1">
              <a:latin typeface="Calibri"/>
              <a:ea typeface="Calibri"/>
              <a:cs typeface="Calibri"/>
              <a:sym typeface="Calibri"/>
            </a:endParaRPr>
          </a:p>
        </p:txBody>
      </p:sp>
      <p:pic>
        <p:nvPicPr>
          <p:cNvPr id="158" name="Google Shape;158;p24"/>
          <p:cNvPicPr preferRelativeResize="0"/>
          <p:nvPr/>
        </p:nvPicPr>
        <p:blipFill rotWithShape="1">
          <a:blip r:embed="rId4">
            <a:alphaModFix/>
          </a:blip>
          <a:srcRect b="0" l="36748" r="0" t="0"/>
          <a:stretch/>
        </p:blipFill>
        <p:spPr>
          <a:xfrm>
            <a:off x="686025" y="1410475"/>
            <a:ext cx="3593923" cy="3312574"/>
          </a:xfrm>
          <a:prstGeom prst="rect">
            <a:avLst/>
          </a:prstGeom>
          <a:noFill/>
          <a:ln>
            <a:noFill/>
          </a:ln>
        </p:spPr>
      </p:pic>
      <p:pic>
        <p:nvPicPr>
          <p:cNvPr id="159" name="Google Shape;159;p24"/>
          <p:cNvPicPr preferRelativeResize="0"/>
          <p:nvPr/>
        </p:nvPicPr>
        <p:blipFill>
          <a:blip r:embed="rId5">
            <a:alphaModFix/>
          </a:blip>
          <a:stretch>
            <a:fillRect/>
          </a:stretch>
        </p:blipFill>
        <p:spPr>
          <a:xfrm>
            <a:off x="6546213" y="517725"/>
            <a:ext cx="2283676" cy="4302602"/>
          </a:xfrm>
          <a:prstGeom prst="rect">
            <a:avLst/>
          </a:prstGeom>
          <a:noFill/>
          <a:ln>
            <a:noFill/>
          </a:ln>
        </p:spPr>
      </p:pic>
      <p:sp>
        <p:nvSpPr>
          <p:cNvPr id="160" name="Google Shape;160;p24"/>
          <p:cNvSpPr txBox="1"/>
          <p:nvPr/>
        </p:nvSpPr>
        <p:spPr>
          <a:xfrm>
            <a:off x="438050" y="1296175"/>
            <a:ext cx="2283600" cy="677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highlight>
                  <a:schemeClr val="lt1"/>
                </a:highlight>
                <a:latin typeface="Calibri"/>
                <a:ea typeface="Calibri"/>
                <a:cs typeface="Calibri"/>
                <a:sym typeface="Calibri"/>
              </a:rPr>
              <a:t>Within the ocean there are many habitats...</a:t>
            </a:r>
            <a:endParaRPr sz="1600">
              <a:highlight>
                <a:schemeClr val="lt1"/>
              </a:highlight>
              <a:latin typeface="Calibri"/>
              <a:ea typeface="Calibri"/>
              <a:cs typeface="Calibri"/>
              <a:sym typeface="Calibri"/>
            </a:endParaRPr>
          </a:p>
        </p:txBody>
      </p:sp>
      <p:pic>
        <p:nvPicPr>
          <p:cNvPr id="161" name="Google Shape;161;p24" title="coral.png"/>
          <p:cNvPicPr preferRelativeResize="0"/>
          <p:nvPr/>
        </p:nvPicPr>
        <p:blipFill rotWithShape="1">
          <a:blip r:embed="rId6">
            <a:alphaModFix/>
          </a:blip>
          <a:srcRect b="5892" l="23675" r="53271" t="18755"/>
          <a:stretch/>
        </p:blipFill>
        <p:spPr>
          <a:xfrm>
            <a:off x="4438263" y="1296187"/>
            <a:ext cx="2107950" cy="3444974"/>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5" name="Shape 165"/>
        <p:cNvGrpSpPr/>
        <p:nvPr/>
      </p:nvGrpSpPr>
      <p:grpSpPr>
        <a:xfrm>
          <a:off x="0" y="0"/>
          <a:ext cx="0" cy="0"/>
          <a:chOff x="0" y="0"/>
          <a:chExt cx="0" cy="0"/>
        </a:xfrm>
      </p:grpSpPr>
      <p:pic>
        <p:nvPicPr>
          <p:cNvPr id="166" name="Google Shape;166;p25"/>
          <p:cNvPicPr preferRelativeResize="0"/>
          <p:nvPr/>
        </p:nvPicPr>
        <p:blipFill rotWithShape="1">
          <a:blip r:embed="rId3">
            <a:alphaModFix/>
          </a:blip>
          <a:srcRect b="0" l="0" r="0" t="0"/>
          <a:stretch/>
        </p:blipFill>
        <p:spPr>
          <a:xfrm>
            <a:off x="-231700" y="360800"/>
            <a:ext cx="4960702" cy="779400"/>
          </a:xfrm>
          <a:prstGeom prst="rect">
            <a:avLst/>
          </a:prstGeom>
          <a:noFill/>
          <a:ln>
            <a:noFill/>
          </a:ln>
        </p:spPr>
      </p:pic>
      <p:sp>
        <p:nvSpPr>
          <p:cNvPr id="167" name="Google Shape;167;p25"/>
          <p:cNvSpPr txBox="1"/>
          <p:nvPr>
            <p:ph type="title"/>
          </p:nvPr>
        </p:nvSpPr>
        <p:spPr>
          <a:xfrm>
            <a:off x="311700" y="445025"/>
            <a:ext cx="42603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Why do we need biodiversity? </a:t>
            </a:r>
            <a:endParaRPr b="1">
              <a:latin typeface="Calibri"/>
              <a:ea typeface="Calibri"/>
              <a:cs typeface="Calibri"/>
              <a:sym typeface="Calibri"/>
            </a:endParaRPr>
          </a:p>
        </p:txBody>
      </p:sp>
      <p:pic>
        <p:nvPicPr>
          <p:cNvPr id="168" name="Google Shape;168;p25"/>
          <p:cNvPicPr preferRelativeResize="0"/>
          <p:nvPr/>
        </p:nvPicPr>
        <p:blipFill>
          <a:blip r:embed="rId4">
            <a:alphaModFix/>
          </a:blip>
          <a:stretch>
            <a:fillRect/>
          </a:stretch>
        </p:blipFill>
        <p:spPr>
          <a:xfrm>
            <a:off x="1202173" y="1332738"/>
            <a:ext cx="7885552" cy="4184724"/>
          </a:xfrm>
          <a:prstGeom prst="rect">
            <a:avLst/>
          </a:prstGeom>
          <a:noFill/>
          <a:ln>
            <a:noFill/>
          </a:ln>
        </p:spPr>
      </p:pic>
      <p:sp>
        <p:nvSpPr>
          <p:cNvPr id="169" name="Google Shape;169;p25"/>
          <p:cNvSpPr txBox="1"/>
          <p:nvPr/>
        </p:nvSpPr>
        <p:spPr>
          <a:xfrm>
            <a:off x="996250" y="1579050"/>
            <a:ext cx="1841400" cy="677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latin typeface="Calibri"/>
                <a:ea typeface="Calibri"/>
                <a:cs typeface="Calibri"/>
                <a:sym typeface="Calibri"/>
              </a:rPr>
              <a:t>Can help create new medicines </a:t>
            </a:r>
            <a:endParaRPr sz="1600">
              <a:latin typeface="Calibri"/>
              <a:ea typeface="Calibri"/>
              <a:cs typeface="Calibri"/>
              <a:sym typeface="Calibri"/>
            </a:endParaRPr>
          </a:p>
        </p:txBody>
      </p:sp>
      <p:sp>
        <p:nvSpPr>
          <p:cNvPr id="170" name="Google Shape;170;p25"/>
          <p:cNvSpPr txBox="1"/>
          <p:nvPr/>
        </p:nvSpPr>
        <p:spPr>
          <a:xfrm>
            <a:off x="3651300" y="3260125"/>
            <a:ext cx="18414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latin typeface="Calibri"/>
                <a:ea typeface="Calibri"/>
                <a:cs typeface="Calibri"/>
                <a:sym typeface="Calibri"/>
              </a:rPr>
              <a:t>Help to feed us</a:t>
            </a:r>
            <a:endParaRPr sz="1600">
              <a:latin typeface="Calibri"/>
              <a:ea typeface="Calibri"/>
              <a:cs typeface="Calibri"/>
              <a:sym typeface="Calibri"/>
            </a:endParaRPr>
          </a:p>
        </p:txBody>
      </p:sp>
      <p:sp>
        <p:nvSpPr>
          <p:cNvPr id="171" name="Google Shape;171;p25"/>
          <p:cNvSpPr txBox="1"/>
          <p:nvPr/>
        </p:nvSpPr>
        <p:spPr>
          <a:xfrm>
            <a:off x="6273975" y="1332750"/>
            <a:ext cx="1841400" cy="1169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latin typeface="Calibri"/>
                <a:ea typeface="Calibri"/>
                <a:cs typeface="Calibri"/>
                <a:sym typeface="Calibri"/>
              </a:rPr>
              <a:t>And keep the weather balanced and the earth healthy! </a:t>
            </a:r>
            <a:endParaRPr sz="1600">
              <a:latin typeface="Calibri"/>
              <a:ea typeface="Calibri"/>
              <a:cs typeface="Calibri"/>
              <a:sym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5" name="Shape 175"/>
        <p:cNvGrpSpPr/>
        <p:nvPr/>
      </p:nvGrpSpPr>
      <p:grpSpPr>
        <a:xfrm>
          <a:off x="0" y="0"/>
          <a:ext cx="0" cy="0"/>
          <a:chOff x="0" y="0"/>
          <a:chExt cx="0" cy="0"/>
        </a:xfrm>
      </p:grpSpPr>
      <p:pic>
        <p:nvPicPr>
          <p:cNvPr descr="A close up of a logo&#10;&#10;Description automatically generated" id="176" name="Google Shape;176;p26"/>
          <p:cNvPicPr preferRelativeResize="0"/>
          <p:nvPr/>
        </p:nvPicPr>
        <p:blipFill rotWithShape="1">
          <a:blip r:embed="rId3">
            <a:alphaModFix/>
          </a:blip>
          <a:srcRect b="0" l="0" r="0" t="0"/>
          <a:stretch/>
        </p:blipFill>
        <p:spPr>
          <a:xfrm>
            <a:off x="681676" y="1277949"/>
            <a:ext cx="7387852" cy="2973776"/>
          </a:xfrm>
          <a:prstGeom prst="rect">
            <a:avLst/>
          </a:prstGeom>
          <a:noFill/>
          <a:ln>
            <a:noFill/>
          </a:ln>
        </p:spPr>
      </p:pic>
      <p:pic>
        <p:nvPicPr>
          <p:cNvPr descr="A picture containing shirt, room  Description automatically generated" id="177" name="Google Shape;177;p26"/>
          <p:cNvPicPr preferRelativeResize="0"/>
          <p:nvPr/>
        </p:nvPicPr>
        <p:blipFill rotWithShape="1">
          <a:blip r:embed="rId4">
            <a:alphaModFix/>
          </a:blip>
          <a:srcRect b="0" l="0" r="0" t="0"/>
          <a:stretch/>
        </p:blipFill>
        <p:spPr>
          <a:xfrm>
            <a:off x="836925" y="456825"/>
            <a:ext cx="7077359" cy="3794901"/>
          </a:xfrm>
          <a:prstGeom prst="rect">
            <a:avLst/>
          </a:prstGeom>
          <a:noFill/>
          <a:ln>
            <a:noFill/>
          </a:ln>
        </p:spPr>
      </p:pic>
      <p:pic>
        <p:nvPicPr>
          <p:cNvPr id="178" name="Google Shape;178;p26"/>
          <p:cNvPicPr preferRelativeResize="0"/>
          <p:nvPr/>
        </p:nvPicPr>
        <p:blipFill rotWithShape="1">
          <a:blip r:embed="rId5">
            <a:alphaModFix/>
          </a:blip>
          <a:srcRect b="0" l="0" r="0" t="0"/>
          <a:stretch/>
        </p:blipFill>
        <p:spPr>
          <a:xfrm>
            <a:off x="-71425" y="267350"/>
            <a:ext cx="5304501" cy="915400"/>
          </a:xfrm>
          <a:prstGeom prst="rect">
            <a:avLst/>
          </a:prstGeom>
          <a:noFill/>
          <a:ln>
            <a:noFill/>
          </a:ln>
        </p:spPr>
      </p:pic>
      <p:sp>
        <p:nvSpPr>
          <p:cNvPr id="179" name="Google Shape;179;p26"/>
          <p:cNvSpPr txBox="1"/>
          <p:nvPr/>
        </p:nvSpPr>
        <p:spPr>
          <a:xfrm rot="-60009">
            <a:off x="423394" y="500453"/>
            <a:ext cx="5001462" cy="42276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 sz="2800">
                <a:latin typeface="Calibri"/>
                <a:ea typeface="Calibri"/>
                <a:cs typeface="Calibri"/>
                <a:sym typeface="Calibri"/>
              </a:rPr>
              <a:t>T</a:t>
            </a:r>
            <a:r>
              <a:rPr b="1" lang="en" sz="2800">
                <a:solidFill>
                  <a:srgbClr val="000000"/>
                </a:solidFill>
                <a:latin typeface="Calibri"/>
                <a:ea typeface="Calibri"/>
                <a:cs typeface="Calibri"/>
                <a:sym typeface="Calibri"/>
              </a:rPr>
              <a:t>hreats to </a:t>
            </a:r>
            <a:r>
              <a:rPr b="1" lang="en" sz="2800">
                <a:latin typeface="Calibri"/>
                <a:ea typeface="Calibri"/>
                <a:cs typeface="Calibri"/>
                <a:sym typeface="Calibri"/>
              </a:rPr>
              <a:t>plants and animals</a:t>
            </a:r>
            <a:endParaRPr sz="2800"/>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3" name="Shape 183"/>
        <p:cNvGrpSpPr/>
        <p:nvPr/>
      </p:nvGrpSpPr>
      <p:grpSpPr>
        <a:xfrm>
          <a:off x="0" y="0"/>
          <a:ext cx="0" cy="0"/>
          <a:chOff x="0" y="0"/>
          <a:chExt cx="0" cy="0"/>
        </a:xfrm>
      </p:grpSpPr>
      <p:pic>
        <p:nvPicPr>
          <p:cNvPr id="184" name="Google Shape;184;p27" title="Screenshot 2025-07-15 at 16.30.41.png"/>
          <p:cNvPicPr preferRelativeResize="0"/>
          <p:nvPr/>
        </p:nvPicPr>
        <p:blipFill>
          <a:blip r:embed="rId3">
            <a:alphaModFix/>
          </a:blip>
          <a:stretch>
            <a:fillRect/>
          </a:stretch>
        </p:blipFill>
        <p:spPr>
          <a:xfrm>
            <a:off x="322425" y="560687"/>
            <a:ext cx="4308926" cy="4326926"/>
          </a:xfrm>
          <a:prstGeom prst="rect">
            <a:avLst/>
          </a:prstGeom>
          <a:noFill/>
          <a:ln>
            <a:noFill/>
          </a:ln>
        </p:spPr>
      </p:pic>
      <p:pic>
        <p:nvPicPr>
          <p:cNvPr id="185" name="Google Shape;185;p27" title="Screenshot 2025-07-15 at 16.31.07.png"/>
          <p:cNvPicPr preferRelativeResize="0"/>
          <p:nvPr/>
        </p:nvPicPr>
        <p:blipFill>
          <a:blip r:embed="rId4">
            <a:alphaModFix/>
          </a:blip>
          <a:stretch>
            <a:fillRect/>
          </a:stretch>
        </p:blipFill>
        <p:spPr>
          <a:xfrm>
            <a:off x="4572001" y="609897"/>
            <a:ext cx="4211325" cy="4228526"/>
          </a:xfrm>
          <a:prstGeom prst="rect">
            <a:avLst/>
          </a:prstGeom>
          <a:noFill/>
          <a:ln>
            <a:noFill/>
          </a:ln>
        </p:spPr>
      </p:pic>
      <p:pic>
        <p:nvPicPr>
          <p:cNvPr id="186" name="Google Shape;186;p27"/>
          <p:cNvPicPr preferRelativeResize="0"/>
          <p:nvPr/>
        </p:nvPicPr>
        <p:blipFill rotWithShape="1">
          <a:blip r:embed="rId5">
            <a:alphaModFix/>
          </a:blip>
          <a:srcRect b="0" l="0" r="0" t="0"/>
          <a:stretch/>
        </p:blipFill>
        <p:spPr>
          <a:xfrm>
            <a:off x="-231700" y="367400"/>
            <a:ext cx="3571624" cy="734775"/>
          </a:xfrm>
          <a:prstGeom prst="rect">
            <a:avLst/>
          </a:prstGeom>
          <a:noFill/>
          <a:ln>
            <a:noFill/>
          </a:ln>
        </p:spPr>
      </p:pic>
      <p:sp>
        <p:nvSpPr>
          <p:cNvPr id="187" name="Google Shape;187;p27"/>
          <p:cNvSpPr txBox="1"/>
          <p:nvPr>
            <p:ph type="title"/>
          </p:nvPr>
        </p:nvSpPr>
        <p:spPr>
          <a:xfrm>
            <a:off x="240726" y="487039"/>
            <a:ext cx="7407600" cy="340200"/>
          </a:xfrm>
          <a:prstGeom prst="rect">
            <a:avLst/>
          </a:prstGeom>
          <a:noFill/>
        </p:spPr>
        <p:txBody>
          <a:bodyPr anchorCtr="0" anchor="t" bIns="91425" lIns="91425" spcFirstLastPara="1" rIns="91425" wrap="square" tIns="91425">
            <a:noAutofit/>
          </a:bodyPr>
          <a:lstStyle/>
          <a:p>
            <a:pPr indent="0" lvl="0" marL="0" rtl="0" algn="l">
              <a:spcBef>
                <a:spcPts val="0"/>
              </a:spcBef>
              <a:spcAft>
                <a:spcPts val="0"/>
              </a:spcAft>
              <a:buSzPts val="990"/>
              <a:buNone/>
            </a:pPr>
            <a:r>
              <a:rPr b="1" lang="en" sz="2320">
                <a:latin typeface="Calibri"/>
                <a:ea typeface="Calibri"/>
                <a:cs typeface="Calibri"/>
                <a:sym typeface="Calibri"/>
              </a:rPr>
              <a:t>Invention intervention</a:t>
            </a:r>
            <a:endParaRPr b="1" sz="2320">
              <a:latin typeface="Calibri"/>
              <a:ea typeface="Calibri"/>
              <a:cs typeface="Calibri"/>
              <a:sym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1" name="Shape 191"/>
        <p:cNvGrpSpPr/>
        <p:nvPr/>
      </p:nvGrpSpPr>
      <p:grpSpPr>
        <a:xfrm>
          <a:off x="0" y="0"/>
          <a:ext cx="0" cy="0"/>
          <a:chOff x="0" y="0"/>
          <a:chExt cx="0" cy="0"/>
        </a:xfrm>
      </p:grpSpPr>
      <p:sp>
        <p:nvSpPr>
          <p:cNvPr id="192" name="Google Shape;192;p28"/>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Why biodiversity matters</a:t>
            </a:r>
            <a:endParaRPr/>
          </a:p>
        </p:txBody>
      </p:sp>
      <p:pic>
        <p:nvPicPr>
          <p:cNvPr id="193" name="Google Shape;193;p28"/>
          <p:cNvPicPr preferRelativeResize="0"/>
          <p:nvPr/>
        </p:nvPicPr>
        <p:blipFill rotWithShape="1">
          <a:blip r:embed="rId3">
            <a:alphaModFix/>
          </a:blip>
          <a:srcRect b="0" l="0" r="0" t="0"/>
          <a:stretch/>
        </p:blipFill>
        <p:spPr>
          <a:xfrm>
            <a:off x="-231700" y="360800"/>
            <a:ext cx="5695501" cy="779400"/>
          </a:xfrm>
          <a:prstGeom prst="rect">
            <a:avLst/>
          </a:prstGeom>
          <a:noFill/>
          <a:ln>
            <a:noFill/>
          </a:ln>
        </p:spPr>
      </p:pic>
      <p:sp>
        <p:nvSpPr>
          <p:cNvPr id="194" name="Google Shape;194;p28"/>
          <p:cNvSpPr txBox="1"/>
          <p:nvPr>
            <p:ph type="title"/>
          </p:nvPr>
        </p:nvSpPr>
        <p:spPr>
          <a:xfrm>
            <a:off x="311700" y="445025"/>
            <a:ext cx="85206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How can nature inspire invention?</a:t>
            </a:r>
            <a:endParaRPr b="1">
              <a:latin typeface="Calibri"/>
              <a:ea typeface="Calibri"/>
              <a:cs typeface="Calibri"/>
              <a:sym typeface="Calibri"/>
            </a:endParaRPr>
          </a:p>
        </p:txBody>
      </p:sp>
      <p:pic>
        <p:nvPicPr>
          <p:cNvPr id="195" name="Google Shape;195;p28"/>
          <p:cNvPicPr preferRelativeResize="0"/>
          <p:nvPr/>
        </p:nvPicPr>
        <p:blipFill>
          <a:blip r:embed="rId4">
            <a:alphaModFix/>
          </a:blip>
          <a:stretch>
            <a:fillRect/>
          </a:stretch>
        </p:blipFill>
        <p:spPr>
          <a:xfrm>
            <a:off x="311700" y="1017725"/>
            <a:ext cx="8452700" cy="422635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9" name="Shape 199"/>
        <p:cNvGrpSpPr/>
        <p:nvPr/>
      </p:nvGrpSpPr>
      <p:grpSpPr>
        <a:xfrm>
          <a:off x="0" y="0"/>
          <a:ext cx="0" cy="0"/>
          <a:chOff x="0" y="0"/>
          <a:chExt cx="0" cy="0"/>
        </a:xfrm>
      </p:grpSpPr>
      <p:pic>
        <p:nvPicPr>
          <p:cNvPr id="200" name="Google Shape;200;p29"/>
          <p:cNvPicPr preferRelativeResize="0"/>
          <p:nvPr/>
        </p:nvPicPr>
        <p:blipFill rotWithShape="1">
          <a:blip r:embed="rId3">
            <a:alphaModFix/>
          </a:blip>
          <a:srcRect b="0" l="0" r="0" t="0"/>
          <a:stretch/>
        </p:blipFill>
        <p:spPr>
          <a:xfrm>
            <a:off x="-231700" y="360800"/>
            <a:ext cx="3022200" cy="779400"/>
          </a:xfrm>
          <a:prstGeom prst="rect">
            <a:avLst/>
          </a:prstGeom>
          <a:noFill/>
          <a:ln>
            <a:noFill/>
          </a:ln>
        </p:spPr>
      </p:pic>
      <p:sp>
        <p:nvSpPr>
          <p:cNvPr id="201" name="Google Shape;201;p29"/>
          <p:cNvSpPr txBox="1"/>
          <p:nvPr>
            <p:ph type="title"/>
          </p:nvPr>
        </p:nvSpPr>
        <p:spPr>
          <a:xfrm>
            <a:off x="311700" y="445025"/>
            <a:ext cx="37086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Super hat 2021</a:t>
            </a:r>
            <a:endParaRPr b="1">
              <a:latin typeface="Calibri"/>
              <a:ea typeface="Calibri"/>
              <a:cs typeface="Calibri"/>
              <a:sym typeface="Calibri"/>
            </a:endParaRPr>
          </a:p>
        </p:txBody>
      </p:sp>
      <p:sp>
        <p:nvSpPr>
          <p:cNvPr id="202" name="Google Shape;202;p29"/>
          <p:cNvSpPr txBox="1"/>
          <p:nvPr/>
        </p:nvSpPr>
        <p:spPr>
          <a:xfrm>
            <a:off x="2790500" y="403625"/>
            <a:ext cx="3160500" cy="8751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lang="en" sz="1800">
                <a:solidFill>
                  <a:schemeClr val="dk1"/>
                </a:solidFill>
              </a:rPr>
              <a:t>Invented</a:t>
            </a:r>
            <a:r>
              <a:rPr lang="en" sz="1800">
                <a:solidFill>
                  <a:schemeClr val="dk1"/>
                </a:solidFill>
              </a:rPr>
              <a:t> by Benjamin, age 9</a:t>
            </a:r>
            <a:endParaRPr sz="1800">
              <a:solidFill>
                <a:schemeClr val="dk1"/>
              </a:solidFill>
            </a:endParaRPr>
          </a:p>
        </p:txBody>
      </p:sp>
      <p:pic>
        <p:nvPicPr>
          <p:cNvPr id="203" name="Google Shape;203;p29"/>
          <p:cNvPicPr preferRelativeResize="0"/>
          <p:nvPr/>
        </p:nvPicPr>
        <p:blipFill>
          <a:blip r:embed="rId4">
            <a:alphaModFix/>
          </a:blip>
          <a:stretch>
            <a:fillRect/>
          </a:stretch>
        </p:blipFill>
        <p:spPr>
          <a:xfrm>
            <a:off x="228925" y="1378487"/>
            <a:ext cx="3708600" cy="3337731"/>
          </a:xfrm>
          <a:prstGeom prst="rect">
            <a:avLst/>
          </a:prstGeom>
          <a:noFill/>
          <a:ln>
            <a:noFill/>
          </a:ln>
        </p:spPr>
      </p:pic>
      <p:pic>
        <p:nvPicPr>
          <p:cNvPr id="204" name="Google Shape;204;p29"/>
          <p:cNvPicPr preferRelativeResize="0"/>
          <p:nvPr/>
        </p:nvPicPr>
        <p:blipFill>
          <a:blip r:embed="rId5">
            <a:alphaModFix/>
          </a:blip>
          <a:stretch>
            <a:fillRect/>
          </a:stretch>
        </p:blipFill>
        <p:spPr>
          <a:xfrm>
            <a:off x="4102425" y="997863"/>
            <a:ext cx="2958076" cy="3698499"/>
          </a:xfrm>
          <a:prstGeom prst="rect">
            <a:avLst/>
          </a:prstGeom>
          <a:noFill/>
          <a:ln>
            <a:noFill/>
          </a:ln>
        </p:spPr>
      </p:pic>
      <p:pic>
        <p:nvPicPr>
          <p:cNvPr id="205" name="Google Shape;205;p29" title="Sqiggly boarder.png"/>
          <p:cNvPicPr preferRelativeResize="0"/>
          <p:nvPr/>
        </p:nvPicPr>
        <p:blipFill>
          <a:blip r:embed="rId6">
            <a:alphaModFix/>
          </a:blip>
          <a:stretch>
            <a:fillRect/>
          </a:stretch>
        </p:blipFill>
        <p:spPr>
          <a:xfrm rot="5400000">
            <a:off x="3659563" y="1286699"/>
            <a:ext cx="3854673" cy="3109750"/>
          </a:xfrm>
          <a:prstGeom prst="rect">
            <a:avLst/>
          </a:prstGeom>
          <a:noFill/>
          <a:ln>
            <a:noFill/>
          </a:ln>
        </p:spPr>
      </p:pic>
      <p:sp>
        <p:nvSpPr>
          <p:cNvPr id="206" name="Google Shape;206;p29"/>
          <p:cNvSpPr txBox="1"/>
          <p:nvPr/>
        </p:nvSpPr>
        <p:spPr>
          <a:xfrm>
            <a:off x="7236275" y="1120000"/>
            <a:ext cx="1631700" cy="2533800"/>
          </a:xfrm>
          <a:prstGeom prst="rect">
            <a:avLst/>
          </a:prstGeom>
          <a:noFill/>
          <a:ln>
            <a:noFill/>
          </a:ln>
        </p:spPr>
        <p:txBody>
          <a:bodyPr anchorCtr="0" anchor="t" bIns="91425" lIns="91425" spcFirstLastPara="1" rIns="91425" wrap="square" tIns="91425">
            <a:noAutofit/>
          </a:bodyPr>
          <a:lstStyle/>
          <a:p>
            <a:pPr indent="0" lvl="0" marL="0" rtl="0" algn="l">
              <a:lnSpc>
                <a:spcPct val="12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a:t>
            </a:r>
            <a:r>
              <a:rPr i="1" lang="en">
                <a:solidFill>
                  <a:srgbClr val="171717"/>
                </a:solidFill>
                <a:latin typeface="Calibri"/>
                <a:ea typeface="Calibri"/>
                <a:cs typeface="Calibri"/>
                <a:sym typeface="Calibri"/>
              </a:rPr>
              <a:t>My invention helps bees, butterflies, and birds. My invention is a hat that has flowers on the top part of the hat. On the bottom part of the hat are sticks for birds.”</a:t>
            </a:r>
            <a:endParaRPr sz="1900">
              <a:solidFill>
                <a:schemeClr val="dk2"/>
              </a:solidFill>
            </a:endParaRPr>
          </a:p>
        </p:txBody>
      </p:sp>
      <p:pic>
        <p:nvPicPr>
          <p:cNvPr id="207" name="Google Shape;207;p29" title="IMG_5893.PNG"/>
          <p:cNvPicPr preferRelativeResize="0"/>
          <p:nvPr/>
        </p:nvPicPr>
        <p:blipFill>
          <a:blip r:embed="rId7">
            <a:alphaModFix/>
          </a:blip>
          <a:stretch>
            <a:fillRect/>
          </a:stretch>
        </p:blipFill>
        <p:spPr>
          <a:xfrm>
            <a:off x="7911000" y="3464467"/>
            <a:ext cx="956975" cy="98122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1" name="Shape 211"/>
        <p:cNvGrpSpPr/>
        <p:nvPr/>
      </p:nvGrpSpPr>
      <p:grpSpPr>
        <a:xfrm>
          <a:off x="0" y="0"/>
          <a:ext cx="0" cy="0"/>
          <a:chOff x="0" y="0"/>
          <a:chExt cx="0" cy="0"/>
        </a:xfrm>
      </p:grpSpPr>
      <p:pic>
        <p:nvPicPr>
          <p:cNvPr id="212" name="Google Shape;212;p30" title="attenbourogh.png"/>
          <p:cNvPicPr preferRelativeResize="0"/>
          <p:nvPr/>
        </p:nvPicPr>
        <p:blipFill>
          <a:blip r:embed="rId3">
            <a:alphaModFix/>
          </a:blip>
          <a:stretch>
            <a:fillRect/>
          </a:stretch>
        </p:blipFill>
        <p:spPr>
          <a:xfrm>
            <a:off x="4153124" y="558875"/>
            <a:ext cx="1719125" cy="1774852"/>
          </a:xfrm>
          <a:prstGeom prst="rect">
            <a:avLst/>
          </a:prstGeom>
          <a:noFill/>
          <a:ln>
            <a:noFill/>
          </a:ln>
        </p:spPr>
      </p:pic>
      <p:pic>
        <p:nvPicPr>
          <p:cNvPr id="213" name="Google Shape;213;p30" title="CAH Story Sheet.jpg"/>
          <p:cNvPicPr preferRelativeResize="0"/>
          <p:nvPr/>
        </p:nvPicPr>
        <p:blipFill>
          <a:blip r:embed="rId4">
            <a:alphaModFix/>
          </a:blip>
          <a:stretch>
            <a:fillRect/>
          </a:stretch>
        </p:blipFill>
        <p:spPr>
          <a:xfrm rot="253970">
            <a:off x="5493948" y="360799"/>
            <a:ext cx="3022201" cy="4274510"/>
          </a:xfrm>
          <a:prstGeom prst="rect">
            <a:avLst/>
          </a:prstGeom>
          <a:noFill/>
          <a:ln>
            <a:noFill/>
          </a:ln>
          <a:effectLst>
            <a:outerShdw blurRad="57150" rotWithShape="0" algn="bl" dir="5400000" dist="19050">
              <a:srgbClr val="000000">
                <a:alpha val="30000"/>
              </a:srgbClr>
            </a:outerShdw>
          </a:effectLst>
        </p:spPr>
      </p:pic>
      <p:pic>
        <p:nvPicPr>
          <p:cNvPr id="214" name="Google Shape;214;p30"/>
          <p:cNvPicPr preferRelativeResize="0"/>
          <p:nvPr/>
        </p:nvPicPr>
        <p:blipFill rotWithShape="1">
          <a:blip r:embed="rId5">
            <a:alphaModFix/>
          </a:blip>
          <a:srcRect b="0" l="0" r="0" t="0"/>
          <a:stretch/>
        </p:blipFill>
        <p:spPr>
          <a:xfrm>
            <a:off x="-231700" y="360800"/>
            <a:ext cx="3022200" cy="779400"/>
          </a:xfrm>
          <a:prstGeom prst="rect">
            <a:avLst/>
          </a:prstGeom>
          <a:noFill/>
          <a:ln>
            <a:noFill/>
          </a:ln>
        </p:spPr>
      </p:pic>
      <p:sp>
        <p:nvSpPr>
          <p:cNvPr id="215" name="Google Shape;215;p30"/>
          <p:cNvSpPr txBox="1"/>
          <p:nvPr>
            <p:ph type="title"/>
          </p:nvPr>
        </p:nvSpPr>
        <p:spPr>
          <a:xfrm>
            <a:off x="311700" y="445025"/>
            <a:ext cx="22422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Activity time!</a:t>
            </a:r>
            <a:endParaRPr b="1">
              <a:latin typeface="Calibri"/>
              <a:ea typeface="Calibri"/>
              <a:cs typeface="Calibri"/>
              <a:sym typeface="Calibri"/>
            </a:endParaRPr>
          </a:p>
        </p:txBody>
      </p:sp>
      <p:sp>
        <p:nvSpPr>
          <p:cNvPr id="216" name="Google Shape;216;p30"/>
          <p:cNvSpPr txBox="1"/>
          <p:nvPr/>
        </p:nvSpPr>
        <p:spPr>
          <a:xfrm>
            <a:off x="5569875" y="2175650"/>
            <a:ext cx="2092800" cy="1312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1800">
              <a:solidFill>
                <a:schemeClr val="dk2"/>
              </a:solidFill>
            </a:endParaRPr>
          </a:p>
        </p:txBody>
      </p:sp>
      <p:pic>
        <p:nvPicPr>
          <p:cNvPr id="217" name="Google Shape;217;p30" title="CAH Wildlife Profiler.jpg"/>
          <p:cNvPicPr preferRelativeResize="0"/>
          <p:nvPr/>
        </p:nvPicPr>
        <p:blipFill>
          <a:blip r:embed="rId6">
            <a:alphaModFix/>
          </a:blip>
          <a:stretch>
            <a:fillRect/>
          </a:stretch>
        </p:blipFill>
        <p:spPr>
          <a:xfrm rot="-212711">
            <a:off x="523825" y="1486875"/>
            <a:ext cx="3965292" cy="2803600"/>
          </a:xfrm>
          <a:prstGeom prst="rect">
            <a:avLst/>
          </a:prstGeom>
          <a:noFill/>
          <a:ln>
            <a:noFill/>
          </a:ln>
          <a:effectLst>
            <a:outerShdw blurRad="57150" rotWithShape="0" algn="bl" dir="5400000" dist="19050">
              <a:srgbClr val="000000">
                <a:alpha val="20000"/>
              </a:srgbClr>
            </a:outerShdw>
          </a:effectLst>
        </p:spPr>
      </p:pic>
      <p:pic>
        <p:nvPicPr>
          <p:cNvPr id="218" name="Google Shape;218;p30" title="CAH Mind mapping.jpg"/>
          <p:cNvPicPr preferRelativeResize="0"/>
          <p:nvPr/>
        </p:nvPicPr>
        <p:blipFill>
          <a:blip r:embed="rId7">
            <a:alphaModFix/>
          </a:blip>
          <a:stretch>
            <a:fillRect/>
          </a:stretch>
        </p:blipFill>
        <p:spPr>
          <a:xfrm>
            <a:off x="3451125" y="2175650"/>
            <a:ext cx="3911301" cy="2767326"/>
          </a:xfrm>
          <a:prstGeom prst="rect">
            <a:avLst/>
          </a:prstGeom>
          <a:noFill/>
          <a:ln>
            <a:noFill/>
          </a:ln>
          <a:effectLst>
            <a:outerShdw blurRad="57150" rotWithShape="0" algn="bl" dir="5400000" dist="19050">
              <a:srgbClr val="000000">
                <a:alpha val="30000"/>
              </a:srgbClr>
            </a:outerShdw>
          </a:effectLst>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2" name="Shape 222"/>
        <p:cNvGrpSpPr/>
        <p:nvPr/>
      </p:nvGrpSpPr>
      <p:grpSpPr>
        <a:xfrm>
          <a:off x="0" y="0"/>
          <a:ext cx="0" cy="0"/>
          <a:chOff x="0" y="0"/>
          <a:chExt cx="0" cy="0"/>
        </a:xfrm>
      </p:grpSpPr>
      <p:sp>
        <p:nvSpPr>
          <p:cNvPr id="223" name="Google Shape;223;p31"/>
          <p:cNvSpPr/>
          <p:nvPr/>
        </p:nvSpPr>
        <p:spPr>
          <a:xfrm>
            <a:off x="-525" y="0"/>
            <a:ext cx="9145200" cy="5143500"/>
          </a:xfrm>
          <a:prstGeom prst="rect">
            <a:avLst/>
          </a:prstGeom>
          <a:solidFill>
            <a:srgbClr val="FFF70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224" name="Google Shape;224;p31" title="climate.png"/>
          <p:cNvPicPr preferRelativeResize="0"/>
          <p:nvPr/>
        </p:nvPicPr>
        <p:blipFill>
          <a:blip r:embed="rId3">
            <a:alphaModFix/>
          </a:blip>
          <a:stretch>
            <a:fillRect/>
          </a:stretch>
        </p:blipFill>
        <p:spPr>
          <a:xfrm>
            <a:off x="6915600" y="1390725"/>
            <a:ext cx="2569974" cy="4051825"/>
          </a:xfrm>
          <a:prstGeom prst="rect">
            <a:avLst/>
          </a:prstGeom>
          <a:noFill/>
          <a:ln>
            <a:noFill/>
          </a:ln>
        </p:spPr>
      </p:pic>
      <p:pic>
        <p:nvPicPr>
          <p:cNvPr id="225" name="Google Shape;225;p31" title="Layer 6.png"/>
          <p:cNvPicPr preferRelativeResize="0"/>
          <p:nvPr/>
        </p:nvPicPr>
        <p:blipFill>
          <a:blip r:embed="rId4">
            <a:alphaModFix/>
          </a:blip>
          <a:stretch>
            <a:fillRect/>
          </a:stretch>
        </p:blipFill>
        <p:spPr>
          <a:xfrm>
            <a:off x="501725" y="3428725"/>
            <a:ext cx="1866424" cy="1164575"/>
          </a:xfrm>
          <a:prstGeom prst="rect">
            <a:avLst/>
          </a:prstGeom>
          <a:noFill/>
          <a:ln>
            <a:noFill/>
          </a:ln>
        </p:spPr>
      </p:pic>
      <p:pic>
        <p:nvPicPr>
          <p:cNvPr id="226" name="Google Shape;226;p31" title="The-invention-challenge-white.png"/>
          <p:cNvPicPr preferRelativeResize="0"/>
          <p:nvPr/>
        </p:nvPicPr>
        <p:blipFill>
          <a:blip r:embed="rId5">
            <a:alphaModFix/>
          </a:blip>
          <a:stretch>
            <a:fillRect/>
          </a:stretch>
        </p:blipFill>
        <p:spPr>
          <a:xfrm>
            <a:off x="1725925" y="1480512"/>
            <a:ext cx="5417800" cy="2182476"/>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0" name="Shape 230"/>
        <p:cNvGrpSpPr/>
        <p:nvPr/>
      </p:nvGrpSpPr>
      <p:grpSpPr>
        <a:xfrm>
          <a:off x="0" y="0"/>
          <a:ext cx="0" cy="0"/>
          <a:chOff x="0" y="0"/>
          <a:chExt cx="0" cy="0"/>
        </a:xfrm>
      </p:grpSpPr>
      <p:pic>
        <p:nvPicPr>
          <p:cNvPr id="231" name="Google Shape;231;p32" title="KS1-CAH-invention-challenge.jpg"/>
          <p:cNvPicPr preferRelativeResize="0"/>
          <p:nvPr/>
        </p:nvPicPr>
        <p:blipFill>
          <a:blip r:embed="rId3">
            <a:alphaModFix/>
          </a:blip>
          <a:stretch>
            <a:fillRect/>
          </a:stretch>
        </p:blipFill>
        <p:spPr>
          <a:xfrm>
            <a:off x="0" y="0"/>
            <a:ext cx="9144003" cy="514349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 name="Shape 67"/>
        <p:cNvGrpSpPr/>
        <p:nvPr/>
      </p:nvGrpSpPr>
      <p:grpSpPr>
        <a:xfrm>
          <a:off x="0" y="0"/>
          <a:ext cx="0" cy="0"/>
          <a:chOff x="0" y="0"/>
          <a:chExt cx="0" cy="0"/>
        </a:xfrm>
      </p:grpSpPr>
      <p:pic>
        <p:nvPicPr>
          <p:cNvPr id="68" name="Google Shape;68;p15"/>
          <p:cNvPicPr preferRelativeResize="0"/>
          <p:nvPr/>
        </p:nvPicPr>
        <p:blipFill rotWithShape="1">
          <a:blip r:embed="rId3">
            <a:alphaModFix/>
          </a:blip>
          <a:srcRect b="0" l="0" r="18447" t="50519"/>
          <a:stretch/>
        </p:blipFill>
        <p:spPr>
          <a:xfrm flipH="1">
            <a:off x="528599" y="519850"/>
            <a:ext cx="8477491" cy="5143501"/>
          </a:xfrm>
          <a:prstGeom prst="rect">
            <a:avLst/>
          </a:prstGeom>
          <a:noFill/>
          <a:ln>
            <a:noFill/>
          </a:ln>
        </p:spPr>
      </p:pic>
      <p:pic>
        <p:nvPicPr>
          <p:cNvPr id="69" name="Google Shape;69;p15"/>
          <p:cNvPicPr preferRelativeResize="0"/>
          <p:nvPr/>
        </p:nvPicPr>
        <p:blipFill rotWithShape="1">
          <a:blip r:embed="rId3">
            <a:alphaModFix/>
          </a:blip>
          <a:srcRect b="53642" l="53449" r="11113" t="8918"/>
          <a:stretch/>
        </p:blipFill>
        <p:spPr>
          <a:xfrm flipH="1">
            <a:off x="428600" y="1032050"/>
            <a:ext cx="2329201" cy="2460800"/>
          </a:xfrm>
          <a:prstGeom prst="rect">
            <a:avLst/>
          </a:prstGeom>
          <a:noFill/>
          <a:ln>
            <a:noFill/>
          </a:ln>
        </p:spPr>
      </p:pic>
      <p:pic>
        <p:nvPicPr>
          <p:cNvPr id="70" name="Google Shape;70;p15"/>
          <p:cNvPicPr preferRelativeResize="0"/>
          <p:nvPr/>
        </p:nvPicPr>
        <p:blipFill rotWithShape="1">
          <a:blip r:embed="rId4">
            <a:alphaModFix/>
          </a:blip>
          <a:srcRect b="0" l="0" r="0" t="0"/>
          <a:stretch/>
        </p:blipFill>
        <p:spPr>
          <a:xfrm>
            <a:off x="-463848" y="252650"/>
            <a:ext cx="4921551" cy="779400"/>
          </a:xfrm>
          <a:prstGeom prst="rect">
            <a:avLst/>
          </a:prstGeom>
          <a:noFill/>
          <a:ln>
            <a:noFill/>
          </a:ln>
        </p:spPr>
      </p:pic>
      <p:sp>
        <p:nvSpPr>
          <p:cNvPr id="71" name="Google Shape;71;p15"/>
          <p:cNvSpPr txBox="1"/>
          <p:nvPr/>
        </p:nvSpPr>
        <p:spPr>
          <a:xfrm>
            <a:off x="246775" y="334100"/>
            <a:ext cx="48396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lang="en" sz="2800">
                <a:latin typeface="Calibri"/>
                <a:ea typeface="Calibri"/>
                <a:cs typeface="Calibri"/>
                <a:sym typeface="Calibri"/>
              </a:rPr>
              <a:t>What a wonderful world!</a:t>
            </a:r>
            <a:endParaRPr b="1" i="0" sz="2800" u="none" cap="none" strike="noStrike">
              <a:solidFill>
                <a:srgbClr val="000000"/>
              </a:solidFill>
              <a:latin typeface="Calibri"/>
              <a:ea typeface="Calibri"/>
              <a:cs typeface="Calibri"/>
              <a:sym typeface="Calibri"/>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5" name="Shape 235"/>
        <p:cNvGrpSpPr/>
        <p:nvPr/>
      </p:nvGrpSpPr>
      <p:grpSpPr>
        <a:xfrm>
          <a:off x="0" y="0"/>
          <a:ext cx="0" cy="0"/>
          <a:chOff x="0" y="0"/>
          <a:chExt cx="0" cy="0"/>
        </a:xfrm>
      </p:grpSpPr>
      <p:pic>
        <p:nvPicPr>
          <p:cNvPr id="236" name="Google Shape;236;p33" title="CAH KS1 Invention Sheet v2.jpg"/>
          <p:cNvPicPr preferRelativeResize="0"/>
          <p:nvPr/>
        </p:nvPicPr>
        <p:blipFill>
          <a:blip r:embed="rId3">
            <a:alphaModFix/>
          </a:blip>
          <a:stretch>
            <a:fillRect/>
          </a:stretch>
        </p:blipFill>
        <p:spPr>
          <a:xfrm>
            <a:off x="2553901" y="445026"/>
            <a:ext cx="6086226" cy="4303148"/>
          </a:xfrm>
          <a:prstGeom prst="rect">
            <a:avLst/>
          </a:prstGeom>
          <a:noFill/>
          <a:ln>
            <a:noFill/>
          </a:ln>
          <a:effectLst>
            <a:outerShdw blurRad="57150" rotWithShape="0" algn="bl" dir="5400000" dist="19050">
              <a:srgbClr val="000000">
                <a:alpha val="30000"/>
              </a:srgbClr>
            </a:outerShdw>
          </a:effectLst>
        </p:spPr>
      </p:pic>
      <p:pic>
        <p:nvPicPr>
          <p:cNvPr id="237" name="Google Shape;237;p33"/>
          <p:cNvPicPr preferRelativeResize="0"/>
          <p:nvPr/>
        </p:nvPicPr>
        <p:blipFill rotWithShape="1">
          <a:blip r:embed="rId4">
            <a:alphaModFix/>
          </a:blip>
          <a:srcRect b="0" l="0" r="0" t="0"/>
          <a:stretch/>
        </p:blipFill>
        <p:spPr>
          <a:xfrm>
            <a:off x="-716700" y="341675"/>
            <a:ext cx="3022200" cy="779400"/>
          </a:xfrm>
          <a:prstGeom prst="rect">
            <a:avLst/>
          </a:prstGeom>
          <a:noFill/>
          <a:ln>
            <a:noFill/>
          </a:ln>
        </p:spPr>
      </p:pic>
      <p:sp>
        <p:nvSpPr>
          <p:cNvPr id="238" name="Google Shape;238;p33"/>
          <p:cNvSpPr txBox="1"/>
          <p:nvPr>
            <p:ph type="title"/>
          </p:nvPr>
        </p:nvSpPr>
        <p:spPr>
          <a:xfrm>
            <a:off x="311700" y="445025"/>
            <a:ext cx="22422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Let’s </a:t>
            </a:r>
            <a:r>
              <a:rPr b="1" lang="en">
                <a:latin typeface="Calibri"/>
                <a:ea typeface="Calibri"/>
                <a:cs typeface="Calibri"/>
                <a:sym typeface="Calibri"/>
              </a:rPr>
              <a:t>invent</a:t>
            </a:r>
            <a:endParaRPr b="1">
              <a:latin typeface="Calibri"/>
              <a:ea typeface="Calibri"/>
              <a:cs typeface="Calibri"/>
              <a:sym typeface="Calibri"/>
            </a:endParaRPr>
          </a:p>
        </p:txBody>
      </p:sp>
      <p:sp>
        <p:nvSpPr>
          <p:cNvPr id="239" name="Google Shape;239;p33"/>
          <p:cNvSpPr txBox="1"/>
          <p:nvPr/>
        </p:nvSpPr>
        <p:spPr>
          <a:xfrm>
            <a:off x="341525" y="1417825"/>
            <a:ext cx="1873200" cy="208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rPr>
              <a:t>Draw your  invention on this sheet</a:t>
            </a:r>
            <a:endParaRPr sz="1800">
              <a:solidFill>
                <a:schemeClr val="dk1"/>
              </a:solidFill>
            </a:endParaRPr>
          </a:p>
          <a:p>
            <a:pPr indent="0" lvl="0" marL="0" rtl="0" algn="l">
              <a:spcBef>
                <a:spcPts val="0"/>
              </a:spcBef>
              <a:spcAft>
                <a:spcPts val="0"/>
              </a:spcAft>
              <a:buNone/>
            </a:pPr>
            <a:r>
              <a:t/>
            </a:r>
            <a:endParaRPr sz="1800">
              <a:solidFill>
                <a:schemeClr val="dk1"/>
              </a:solidFill>
            </a:endParaRPr>
          </a:p>
          <a:p>
            <a:pPr indent="-342900" lvl="0" marL="457200" rtl="0" algn="l">
              <a:spcBef>
                <a:spcPts val="0"/>
              </a:spcBef>
              <a:spcAft>
                <a:spcPts val="0"/>
              </a:spcAft>
              <a:buClr>
                <a:srgbClr val="F1C232"/>
              </a:buClr>
              <a:buSzPts val="1800"/>
              <a:buChar char="●"/>
            </a:pPr>
            <a:r>
              <a:rPr lang="en" sz="1800">
                <a:solidFill>
                  <a:schemeClr val="dk1"/>
                </a:solidFill>
              </a:rPr>
              <a:t>Add labels</a:t>
            </a:r>
            <a:endParaRPr sz="1800">
              <a:solidFill>
                <a:schemeClr val="dk1"/>
              </a:solidFill>
            </a:endParaRPr>
          </a:p>
          <a:p>
            <a:pPr indent="-342900" lvl="0" marL="457200" rtl="0" algn="l">
              <a:spcBef>
                <a:spcPts val="0"/>
              </a:spcBef>
              <a:spcAft>
                <a:spcPts val="0"/>
              </a:spcAft>
              <a:buClr>
                <a:srgbClr val="F1C232"/>
              </a:buClr>
              <a:buSzPts val="1800"/>
              <a:buChar char="●"/>
            </a:pPr>
            <a:r>
              <a:rPr lang="en" sz="1800">
                <a:solidFill>
                  <a:schemeClr val="dk1"/>
                </a:solidFill>
              </a:rPr>
              <a:t>Colour it in!</a:t>
            </a:r>
            <a:endParaRPr sz="1800">
              <a:solidFill>
                <a:schemeClr val="dk1"/>
              </a:solidFill>
            </a:endParaRPr>
          </a:p>
        </p:txBody>
      </p:sp>
      <p:pic>
        <p:nvPicPr>
          <p:cNvPr id="240" name="Google Shape;240;p33" title="book.png"/>
          <p:cNvPicPr preferRelativeResize="0"/>
          <p:nvPr/>
        </p:nvPicPr>
        <p:blipFill rotWithShape="1">
          <a:blip r:embed="rId5">
            <a:alphaModFix/>
          </a:blip>
          <a:srcRect b="43777" l="75477" r="5069" t="26116"/>
          <a:stretch/>
        </p:blipFill>
        <p:spPr>
          <a:xfrm>
            <a:off x="543413" y="3371750"/>
            <a:ext cx="1778775" cy="137642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 name="Shape 75"/>
        <p:cNvGrpSpPr/>
        <p:nvPr/>
      </p:nvGrpSpPr>
      <p:grpSpPr>
        <a:xfrm>
          <a:off x="0" y="0"/>
          <a:ext cx="0" cy="0"/>
          <a:chOff x="0" y="0"/>
          <a:chExt cx="0" cy="0"/>
        </a:xfrm>
      </p:grpSpPr>
      <p:pic>
        <p:nvPicPr>
          <p:cNvPr id="76" name="Google Shape;76;p16"/>
          <p:cNvPicPr preferRelativeResize="0"/>
          <p:nvPr/>
        </p:nvPicPr>
        <p:blipFill rotWithShape="1">
          <a:blip r:embed="rId3">
            <a:alphaModFix/>
          </a:blip>
          <a:srcRect b="0" l="0" r="0" t="0"/>
          <a:stretch/>
        </p:blipFill>
        <p:spPr>
          <a:xfrm>
            <a:off x="-463850" y="252650"/>
            <a:ext cx="4115450" cy="779400"/>
          </a:xfrm>
          <a:prstGeom prst="rect">
            <a:avLst/>
          </a:prstGeom>
          <a:noFill/>
          <a:ln>
            <a:noFill/>
          </a:ln>
        </p:spPr>
      </p:pic>
      <p:sp>
        <p:nvSpPr>
          <p:cNvPr id="77" name="Google Shape;77;p16"/>
          <p:cNvSpPr txBox="1"/>
          <p:nvPr/>
        </p:nvSpPr>
        <p:spPr>
          <a:xfrm>
            <a:off x="246775" y="334100"/>
            <a:ext cx="32628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lang="en" sz="2800">
                <a:latin typeface="Calibri"/>
                <a:ea typeface="Calibri"/>
                <a:cs typeface="Calibri"/>
                <a:sym typeface="Calibri"/>
              </a:rPr>
              <a:t>Weather or </a:t>
            </a:r>
            <a:r>
              <a:rPr b="1" lang="en" sz="2800">
                <a:latin typeface="Calibri"/>
                <a:ea typeface="Calibri"/>
                <a:cs typeface="Calibri"/>
                <a:sym typeface="Calibri"/>
              </a:rPr>
              <a:t>climate</a:t>
            </a:r>
            <a:r>
              <a:rPr b="1" lang="en" sz="2800">
                <a:latin typeface="Calibri"/>
                <a:ea typeface="Calibri"/>
                <a:cs typeface="Calibri"/>
                <a:sym typeface="Calibri"/>
              </a:rPr>
              <a:t>?</a:t>
            </a:r>
            <a:endParaRPr b="1" i="0" sz="2800" u="none" cap="none" strike="noStrike">
              <a:solidFill>
                <a:srgbClr val="000000"/>
              </a:solidFill>
              <a:latin typeface="Calibri"/>
              <a:ea typeface="Calibri"/>
              <a:cs typeface="Calibri"/>
              <a:sym typeface="Calibri"/>
            </a:endParaRPr>
          </a:p>
        </p:txBody>
      </p:sp>
      <p:pic>
        <p:nvPicPr>
          <p:cNvPr id="78" name="Google Shape;78;p16" title="CRIN world.png"/>
          <p:cNvPicPr preferRelativeResize="0"/>
          <p:nvPr/>
        </p:nvPicPr>
        <p:blipFill>
          <a:blip r:embed="rId4">
            <a:alphaModFix/>
          </a:blip>
          <a:stretch>
            <a:fillRect/>
          </a:stretch>
        </p:blipFill>
        <p:spPr>
          <a:xfrm>
            <a:off x="4974244" y="2276550"/>
            <a:ext cx="2333449" cy="2266501"/>
          </a:xfrm>
          <a:prstGeom prst="rect">
            <a:avLst/>
          </a:prstGeom>
          <a:noFill/>
          <a:ln>
            <a:noFill/>
          </a:ln>
        </p:spPr>
      </p:pic>
      <p:pic>
        <p:nvPicPr>
          <p:cNvPr id="79" name="Google Shape;79;p16" title="chapter2-page11.png"/>
          <p:cNvPicPr preferRelativeResize="0"/>
          <p:nvPr/>
        </p:nvPicPr>
        <p:blipFill rotWithShape="1">
          <a:blip r:embed="rId5">
            <a:alphaModFix/>
          </a:blip>
          <a:srcRect b="68737" l="0" r="60804" t="0"/>
          <a:stretch/>
        </p:blipFill>
        <p:spPr>
          <a:xfrm>
            <a:off x="732230" y="1702275"/>
            <a:ext cx="3053327" cy="2266501"/>
          </a:xfrm>
          <a:prstGeom prst="rect">
            <a:avLst/>
          </a:prstGeom>
          <a:noFill/>
          <a:ln>
            <a:noFill/>
          </a:ln>
        </p:spPr>
      </p:pic>
      <p:pic>
        <p:nvPicPr>
          <p:cNvPr id="80" name="Google Shape;80;p16" title="chapter2-page11.png"/>
          <p:cNvPicPr preferRelativeResize="0"/>
          <p:nvPr/>
        </p:nvPicPr>
        <p:blipFill rotWithShape="1">
          <a:blip r:embed="rId5">
            <a:alphaModFix/>
          </a:blip>
          <a:srcRect b="32034" l="57554" r="3249" t="36702"/>
          <a:stretch/>
        </p:blipFill>
        <p:spPr>
          <a:xfrm>
            <a:off x="4411530" y="252650"/>
            <a:ext cx="3053327" cy="2266501"/>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 name="Shape 84"/>
        <p:cNvGrpSpPr/>
        <p:nvPr/>
      </p:nvGrpSpPr>
      <p:grpSpPr>
        <a:xfrm>
          <a:off x="0" y="0"/>
          <a:ext cx="0" cy="0"/>
          <a:chOff x="0" y="0"/>
          <a:chExt cx="0" cy="0"/>
        </a:xfrm>
      </p:grpSpPr>
      <p:pic>
        <p:nvPicPr>
          <p:cNvPr id="85" name="Google Shape;85;p17"/>
          <p:cNvPicPr preferRelativeResize="0"/>
          <p:nvPr/>
        </p:nvPicPr>
        <p:blipFill rotWithShape="1">
          <a:blip r:embed="rId3">
            <a:alphaModFix/>
          </a:blip>
          <a:srcRect b="0" l="0" r="0" t="0"/>
          <a:stretch/>
        </p:blipFill>
        <p:spPr>
          <a:xfrm>
            <a:off x="-493150" y="292625"/>
            <a:ext cx="4980225" cy="779400"/>
          </a:xfrm>
          <a:prstGeom prst="rect">
            <a:avLst/>
          </a:prstGeom>
          <a:noFill/>
          <a:ln>
            <a:noFill/>
          </a:ln>
        </p:spPr>
      </p:pic>
      <p:pic>
        <p:nvPicPr>
          <p:cNvPr id="86" name="Google Shape;86;p17"/>
          <p:cNvPicPr preferRelativeResize="0"/>
          <p:nvPr/>
        </p:nvPicPr>
        <p:blipFill rotWithShape="1">
          <a:blip r:embed="rId4">
            <a:alphaModFix/>
          </a:blip>
          <a:srcRect b="8210" l="31547" r="16575" t="21790"/>
          <a:stretch/>
        </p:blipFill>
        <p:spPr>
          <a:xfrm>
            <a:off x="311700" y="1160725"/>
            <a:ext cx="3774500" cy="3600825"/>
          </a:xfrm>
          <a:prstGeom prst="rect">
            <a:avLst/>
          </a:prstGeom>
          <a:noFill/>
          <a:ln>
            <a:noFill/>
          </a:ln>
        </p:spPr>
      </p:pic>
      <p:sp>
        <p:nvSpPr>
          <p:cNvPr id="87" name="Google Shape;87;p17"/>
          <p:cNvSpPr txBox="1"/>
          <p:nvPr>
            <p:ph type="title"/>
          </p:nvPr>
        </p:nvSpPr>
        <p:spPr>
          <a:xfrm>
            <a:off x="311700" y="3688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What is climate change?</a:t>
            </a:r>
            <a:endParaRPr b="1">
              <a:latin typeface="Calibri"/>
              <a:ea typeface="Calibri"/>
              <a:cs typeface="Calibri"/>
              <a:sym typeface="Calibri"/>
            </a:endParaRPr>
          </a:p>
        </p:txBody>
      </p:sp>
      <p:pic>
        <p:nvPicPr>
          <p:cNvPr id="88" name="Google Shape;88;p17"/>
          <p:cNvPicPr preferRelativeResize="0"/>
          <p:nvPr/>
        </p:nvPicPr>
        <p:blipFill rotWithShape="1">
          <a:blip r:embed="rId5">
            <a:alphaModFix/>
          </a:blip>
          <a:srcRect b="15048" l="24098" r="7361" t="7142"/>
          <a:stretch/>
        </p:blipFill>
        <p:spPr>
          <a:xfrm>
            <a:off x="4236200" y="1160725"/>
            <a:ext cx="4487192" cy="3600824"/>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 name="Shape 92"/>
        <p:cNvGrpSpPr/>
        <p:nvPr/>
      </p:nvGrpSpPr>
      <p:grpSpPr>
        <a:xfrm>
          <a:off x="0" y="0"/>
          <a:ext cx="0" cy="0"/>
          <a:chOff x="0" y="0"/>
          <a:chExt cx="0" cy="0"/>
        </a:xfrm>
      </p:grpSpPr>
      <p:pic>
        <p:nvPicPr>
          <p:cNvPr id="93" name="Google Shape;93;p18" title="hot-earth.png"/>
          <p:cNvPicPr preferRelativeResize="0"/>
          <p:nvPr/>
        </p:nvPicPr>
        <p:blipFill rotWithShape="1">
          <a:blip r:embed="rId3">
            <a:alphaModFix/>
          </a:blip>
          <a:srcRect b="0" l="0" r="72678" t="25573"/>
          <a:stretch/>
        </p:blipFill>
        <p:spPr>
          <a:xfrm>
            <a:off x="477125" y="1445625"/>
            <a:ext cx="1471324" cy="2833124"/>
          </a:xfrm>
          <a:prstGeom prst="rect">
            <a:avLst/>
          </a:prstGeom>
          <a:noFill/>
          <a:ln>
            <a:noFill/>
          </a:ln>
        </p:spPr>
      </p:pic>
      <p:pic>
        <p:nvPicPr>
          <p:cNvPr id="94" name="Google Shape;94;p18" title="fossil fuels.png"/>
          <p:cNvPicPr preferRelativeResize="0"/>
          <p:nvPr/>
        </p:nvPicPr>
        <p:blipFill>
          <a:blip r:embed="rId4">
            <a:alphaModFix/>
          </a:blip>
          <a:stretch>
            <a:fillRect/>
          </a:stretch>
        </p:blipFill>
        <p:spPr>
          <a:xfrm>
            <a:off x="2135743" y="1720063"/>
            <a:ext cx="2756895" cy="2952992"/>
          </a:xfrm>
          <a:prstGeom prst="rect">
            <a:avLst/>
          </a:prstGeom>
          <a:noFill/>
          <a:ln>
            <a:noFill/>
          </a:ln>
        </p:spPr>
      </p:pic>
      <p:pic>
        <p:nvPicPr>
          <p:cNvPr id="95" name="Google Shape;95;p18" title="hamburger.png"/>
          <p:cNvPicPr preferRelativeResize="0"/>
          <p:nvPr/>
        </p:nvPicPr>
        <p:blipFill>
          <a:blip r:embed="rId5">
            <a:alphaModFix/>
          </a:blip>
          <a:stretch>
            <a:fillRect/>
          </a:stretch>
        </p:blipFill>
        <p:spPr>
          <a:xfrm>
            <a:off x="5201826" y="511475"/>
            <a:ext cx="1774328" cy="2005101"/>
          </a:xfrm>
          <a:prstGeom prst="rect">
            <a:avLst/>
          </a:prstGeom>
          <a:noFill/>
          <a:ln>
            <a:noFill/>
          </a:ln>
        </p:spPr>
      </p:pic>
      <p:pic>
        <p:nvPicPr>
          <p:cNvPr id="96" name="Google Shape;96;p18"/>
          <p:cNvPicPr preferRelativeResize="0"/>
          <p:nvPr/>
        </p:nvPicPr>
        <p:blipFill rotWithShape="1">
          <a:blip r:embed="rId6">
            <a:alphaModFix/>
          </a:blip>
          <a:srcRect b="0" l="0" r="0" t="0"/>
          <a:stretch/>
        </p:blipFill>
        <p:spPr>
          <a:xfrm>
            <a:off x="-463850" y="252650"/>
            <a:ext cx="5460700" cy="779400"/>
          </a:xfrm>
          <a:prstGeom prst="rect">
            <a:avLst/>
          </a:prstGeom>
          <a:noFill/>
          <a:ln>
            <a:noFill/>
          </a:ln>
        </p:spPr>
      </p:pic>
      <p:sp>
        <p:nvSpPr>
          <p:cNvPr id="97" name="Google Shape;97;p18"/>
          <p:cNvSpPr txBox="1"/>
          <p:nvPr/>
        </p:nvSpPr>
        <p:spPr>
          <a:xfrm>
            <a:off x="246775" y="334100"/>
            <a:ext cx="45825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lang="en" sz="2800">
                <a:latin typeface="Calibri"/>
                <a:ea typeface="Calibri"/>
                <a:cs typeface="Calibri"/>
                <a:sym typeface="Calibri"/>
              </a:rPr>
              <a:t>Why is the Earth heating up?</a:t>
            </a:r>
            <a:endParaRPr b="1" i="0" sz="2800" u="none" cap="none" strike="noStrike">
              <a:solidFill>
                <a:srgbClr val="000000"/>
              </a:solidFill>
              <a:latin typeface="Calibri"/>
              <a:ea typeface="Calibri"/>
              <a:cs typeface="Calibri"/>
              <a:sym typeface="Calibri"/>
            </a:endParaRPr>
          </a:p>
        </p:txBody>
      </p:sp>
      <p:pic>
        <p:nvPicPr>
          <p:cNvPr id="98" name="Google Shape;98;p18" title="Copy of ch7_6.png"/>
          <p:cNvPicPr preferRelativeResize="0"/>
          <p:nvPr/>
        </p:nvPicPr>
        <p:blipFill rotWithShape="1">
          <a:blip r:embed="rId7">
            <a:alphaModFix/>
          </a:blip>
          <a:srcRect b="53085" l="60097" r="13071" t="6895"/>
          <a:stretch/>
        </p:blipFill>
        <p:spPr>
          <a:xfrm>
            <a:off x="7348700" y="914300"/>
            <a:ext cx="1380050" cy="2058348"/>
          </a:xfrm>
          <a:prstGeom prst="rect">
            <a:avLst/>
          </a:prstGeom>
          <a:noFill/>
          <a:ln>
            <a:noFill/>
          </a:ln>
        </p:spPr>
      </p:pic>
      <p:pic>
        <p:nvPicPr>
          <p:cNvPr id="99" name="Google Shape;99;p18" title="gogreen-ch5_4-5.png"/>
          <p:cNvPicPr preferRelativeResize="0"/>
          <p:nvPr/>
        </p:nvPicPr>
        <p:blipFill rotWithShape="1">
          <a:blip r:embed="rId8">
            <a:alphaModFix/>
          </a:blip>
          <a:srcRect b="77053" l="81702" r="0" t="0"/>
          <a:stretch/>
        </p:blipFill>
        <p:spPr>
          <a:xfrm>
            <a:off x="5713575" y="2903925"/>
            <a:ext cx="2192548" cy="1374828"/>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 name="Shape 104"/>
        <p:cNvGrpSpPr/>
        <p:nvPr/>
      </p:nvGrpSpPr>
      <p:grpSpPr>
        <a:xfrm>
          <a:off x="0" y="0"/>
          <a:ext cx="0" cy="0"/>
          <a:chOff x="0" y="0"/>
          <a:chExt cx="0" cy="0"/>
        </a:xfrm>
      </p:grpSpPr>
      <p:pic>
        <p:nvPicPr>
          <p:cNvPr descr="A picture containing table, coffee, sitting, black  Description automatically generated" id="105" name="Google Shape;105;p19"/>
          <p:cNvPicPr preferRelativeResize="0"/>
          <p:nvPr/>
        </p:nvPicPr>
        <p:blipFill rotWithShape="1">
          <a:blip r:embed="rId3">
            <a:alphaModFix/>
          </a:blip>
          <a:srcRect b="0" l="0" r="0" t="0"/>
          <a:stretch/>
        </p:blipFill>
        <p:spPr>
          <a:xfrm>
            <a:off x="139999" y="975725"/>
            <a:ext cx="7481251" cy="3550825"/>
          </a:xfrm>
          <a:prstGeom prst="rect">
            <a:avLst/>
          </a:prstGeom>
          <a:noFill/>
          <a:ln>
            <a:noFill/>
          </a:ln>
        </p:spPr>
      </p:pic>
      <p:pic>
        <p:nvPicPr>
          <p:cNvPr id="106" name="Google Shape;106;p19"/>
          <p:cNvPicPr preferRelativeResize="0"/>
          <p:nvPr/>
        </p:nvPicPr>
        <p:blipFill rotWithShape="1">
          <a:blip r:embed="rId4">
            <a:alphaModFix/>
          </a:blip>
          <a:srcRect b="0" l="0" r="0" t="0"/>
          <a:stretch/>
        </p:blipFill>
        <p:spPr>
          <a:xfrm>
            <a:off x="-416801" y="266175"/>
            <a:ext cx="5938501" cy="950100"/>
          </a:xfrm>
          <a:prstGeom prst="rect">
            <a:avLst/>
          </a:prstGeom>
          <a:noFill/>
          <a:ln>
            <a:noFill/>
          </a:ln>
        </p:spPr>
      </p:pic>
      <p:sp>
        <p:nvSpPr>
          <p:cNvPr id="107" name="Google Shape;107;p19"/>
          <p:cNvSpPr txBox="1"/>
          <p:nvPr/>
        </p:nvSpPr>
        <p:spPr>
          <a:xfrm rot="-60015">
            <a:off x="264029" y="521883"/>
            <a:ext cx="5172788" cy="43866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400">
                <a:solidFill>
                  <a:schemeClr val="dk1"/>
                </a:solidFill>
                <a:latin typeface="Calibri"/>
                <a:ea typeface="Calibri"/>
                <a:cs typeface="Calibri"/>
                <a:sym typeface="Calibri"/>
              </a:rPr>
              <a:t>What is the impact of climate change?</a:t>
            </a:r>
            <a:endParaRPr sz="1100"/>
          </a:p>
        </p:txBody>
      </p:sp>
      <p:pic>
        <p:nvPicPr>
          <p:cNvPr descr="A close up of a logo&#10;&#10;Description automatically generated" id="108" name="Google Shape;108;p19"/>
          <p:cNvPicPr preferRelativeResize="0"/>
          <p:nvPr/>
        </p:nvPicPr>
        <p:blipFill rotWithShape="1">
          <a:blip r:embed="rId5">
            <a:alphaModFix/>
          </a:blip>
          <a:srcRect b="0" l="0" r="0" t="0"/>
          <a:stretch/>
        </p:blipFill>
        <p:spPr>
          <a:xfrm>
            <a:off x="568672" y="1610240"/>
            <a:ext cx="6264739" cy="1936231"/>
          </a:xfrm>
          <a:prstGeom prst="rect">
            <a:avLst/>
          </a:prstGeom>
          <a:noFill/>
          <a:ln>
            <a:noFill/>
          </a:ln>
        </p:spPr>
      </p:pic>
      <p:pic>
        <p:nvPicPr>
          <p:cNvPr id="109" name="Google Shape;109;p19"/>
          <p:cNvPicPr preferRelativeResize="0"/>
          <p:nvPr/>
        </p:nvPicPr>
        <p:blipFill rotWithShape="1">
          <a:blip r:embed="rId6">
            <a:alphaModFix/>
          </a:blip>
          <a:srcRect b="13561" l="63895" r="15489" t="27242"/>
          <a:stretch/>
        </p:blipFill>
        <p:spPr>
          <a:xfrm>
            <a:off x="7302100" y="1548575"/>
            <a:ext cx="1355699" cy="2752503"/>
          </a:xfrm>
          <a:prstGeom prst="rect">
            <a:avLst/>
          </a:prstGeom>
          <a:noFill/>
          <a:ln>
            <a:noFill/>
          </a:ln>
        </p:spPr>
      </p:pic>
      <p:pic>
        <p:nvPicPr>
          <p:cNvPr id="110" name="Google Shape;110;p19"/>
          <p:cNvPicPr preferRelativeResize="0"/>
          <p:nvPr/>
        </p:nvPicPr>
        <p:blipFill>
          <a:blip r:embed="rId7">
            <a:alphaModFix/>
          </a:blip>
          <a:stretch>
            <a:fillRect/>
          </a:stretch>
        </p:blipFill>
        <p:spPr>
          <a:xfrm>
            <a:off x="7776006" y="959375"/>
            <a:ext cx="682194" cy="5289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 name="Shape 114"/>
        <p:cNvGrpSpPr/>
        <p:nvPr/>
      </p:nvGrpSpPr>
      <p:grpSpPr>
        <a:xfrm>
          <a:off x="0" y="0"/>
          <a:ext cx="0" cy="0"/>
          <a:chOff x="0" y="0"/>
          <a:chExt cx="0" cy="0"/>
        </a:xfrm>
      </p:grpSpPr>
      <p:sp>
        <p:nvSpPr>
          <p:cNvPr id="115" name="Google Shape;115;p20"/>
          <p:cNvSpPr txBox="1"/>
          <p:nvPr/>
        </p:nvSpPr>
        <p:spPr>
          <a:xfrm>
            <a:off x="634189" y="3517684"/>
            <a:ext cx="1875000" cy="820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 sz="1600" u="none" cap="none" strike="noStrike">
                <a:solidFill>
                  <a:srgbClr val="000000"/>
                </a:solidFill>
                <a:latin typeface="Calibri"/>
                <a:ea typeface="Calibri"/>
                <a:cs typeface="Calibri"/>
                <a:sym typeface="Calibri"/>
              </a:rPr>
              <a:t>One person can make a difference...</a:t>
            </a:r>
            <a:endParaRPr b="0" i="0" sz="1600" u="none" cap="none" strike="noStrike">
              <a:solidFill>
                <a:srgbClr val="000000"/>
              </a:solidFill>
              <a:latin typeface="Calibri"/>
              <a:ea typeface="Calibri"/>
              <a:cs typeface="Calibri"/>
              <a:sym typeface="Calibri"/>
            </a:endParaRPr>
          </a:p>
        </p:txBody>
      </p:sp>
      <p:sp>
        <p:nvSpPr>
          <p:cNvPr id="116" name="Google Shape;116;p20"/>
          <p:cNvSpPr txBox="1"/>
          <p:nvPr/>
        </p:nvSpPr>
        <p:spPr>
          <a:xfrm>
            <a:off x="3068664" y="3517684"/>
            <a:ext cx="2505900" cy="572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 sz="1600" u="none" cap="none" strike="noStrike">
                <a:solidFill>
                  <a:srgbClr val="000000"/>
                </a:solidFill>
                <a:latin typeface="Calibri"/>
                <a:ea typeface="Calibri"/>
                <a:cs typeface="Calibri"/>
                <a:sym typeface="Calibri"/>
              </a:rPr>
              <a:t>7 billion people can </a:t>
            </a:r>
            <a:endParaRPr b="0" i="0" sz="16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400"/>
              <a:buFont typeface="Arial"/>
              <a:buNone/>
            </a:pPr>
            <a:r>
              <a:rPr b="0" i="0" lang="en" sz="1600" u="none" cap="none" strike="noStrike">
                <a:solidFill>
                  <a:srgbClr val="000000"/>
                </a:solidFill>
                <a:latin typeface="Calibri"/>
                <a:ea typeface="Calibri"/>
                <a:cs typeface="Calibri"/>
                <a:sym typeface="Calibri"/>
              </a:rPr>
              <a:t>truly change the world...</a:t>
            </a:r>
            <a:endParaRPr b="0" i="0" sz="1600" u="none" cap="none" strike="noStrike">
              <a:solidFill>
                <a:srgbClr val="000000"/>
              </a:solidFill>
              <a:latin typeface="Calibri"/>
              <a:ea typeface="Calibri"/>
              <a:cs typeface="Calibri"/>
              <a:sym typeface="Calibri"/>
            </a:endParaRPr>
          </a:p>
        </p:txBody>
      </p:sp>
      <p:pic>
        <p:nvPicPr>
          <p:cNvPr id="117" name="Google Shape;117;p20"/>
          <p:cNvPicPr preferRelativeResize="0"/>
          <p:nvPr/>
        </p:nvPicPr>
        <p:blipFill rotWithShape="1">
          <a:blip r:embed="rId3">
            <a:alphaModFix/>
          </a:blip>
          <a:srcRect b="0" l="0" r="0" t="0"/>
          <a:stretch/>
        </p:blipFill>
        <p:spPr>
          <a:xfrm>
            <a:off x="-535571" y="234724"/>
            <a:ext cx="3565641" cy="779401"/>
          </a:xfrm>
          <a:prstGeom prst="rect">
            <a:avLst/>
          </a:prstGeom>
          <a:noFill/>
          <a:ln>
            <a:noFill/>
          </a:ln>
        </p:spPr>
      </p:pic>
      <p:sp>
        <p:nvSpPr>
          <p:cNvPr id="118" name="Google Shape;118;p20"/>
          <p:cNvSpPr txBox="1"/>
          <p:nvPr/>
        </p:nvSpPr>
        <p:spPr>
          <a:xfrm>
            <a:off x="246775" y="334100"/>
            <a:ext cx="26847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i="0" lang="en" sz="2500" u="none" cap="none" strike="noStrike">
                <a:solidFill>
                  <a:srgbClr val="000000"/>
                </a:solidFill>
                <a:latin typeface="Calibri"/>
                <a:ea typeface="Calibri"/>
                <a:cs typeface="Calibri"/>
                <a:sym typeface="Calibri"/>
              </a:rPr>
              <a:t>It’s in our hands</a:t>
            </a:r>
            <a:endParaRPr b="1" i="0" sz="2500" u="none" cap="none" strike="noStrike">
              <a:solidFill>
                <a:srgbClr val="000000"/>
              </a:solidFill>
              <a:latin typeface="Calibri"/>
              <a:ea typeface="Calibri"/>
              <a:cs typeface="Calibri"/>
              <a:sym typeface="Calibri"/>
            </a:endParaRPr>
          </a:p>
        </p:txBody>
      </p:sp>
      <p:sp>
        <p:nvSpPr>
          <p:cNvPr id="119" name="Google Shape;119;p20"/>
          <p:cNvSpPr/>
          <p:nvPr/>
        </p:nvSpPr>
        <p:spPr>
          <a:xfrm rot="9974648">
            <a:off x="5180706" y="1000492"/>
            <a:ext cx="1665367" cy="2174626"/>
          </a:xfrm>
          <a:prstGeom prst="diagStripe">
            <a:avLst>
              <a:gd fmla="val 7238" name="adj"/>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20" name="Google Shape;120;p20"/>
          <p:cNvSpPr/>
          <p:nvPr/>
        </p:nvSpPr>
        <p:spPr>
          <a:xfrm rot="-936983">
            <a:off x="5661663" y="650754"/>
            <a:ext cx="2841803" cy="1878219"/>
          </a:xfrm>
          <a:prstGeom prst="rect">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21" name="Google Shape;121;p20"/>
          <p:cNvSpPr txBox="1"/>
          <p:nvPr/>
        </p:nvSpPr>
        <p:spPr>
          <a:xfrm>
            <a:off x="6134027" y="3510934"/>
            <a:ext cx="2505900" cy="586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 sz="1600" u="none" cap="none" strike="noStrike">
                <a:solidFill>
                  <a:srgbClr val="000000"/>
                </a:solidFill>
                <a:latin typeface="Calibri"/>
                <a:ea typeface="Calibri"/>
                <a:cs typeface="Calibri"/>
                <a:sym typeface="Calibri"/>
              </a:rPr>
              <a:t>...with the support o</a:t>
            </a:r>
            <a:r>
              <a:rPr lang="en" sz="1600">
                <a:latin typeface="Calibri"/>
                <a:ea typeface="Calibri"/>
                <a:cs typeface="Calibri"/>
                <a:sym typeface="Calibri"/>
              </a:rPr>
              <a:t>f </a:t>
            </a:r>
            <a:r>
              <a:rPr b="0" i="0" lang="en" sz="1600" u="none" cap="none" strike="noStrike">
                <a:solidFill>
                  <a:srgbClr val="000000"/>
                </a:solidFill>
                <a:latin typeface="Calibri"/>
                <a:ea typeface="Calibri"/>
                <a:cs typeface="Calibri"/>
                <a:sym typeface="Calibri"/>
              </a:rPr>
              <a:t>governments, companies and businesses change can happen </a:t>
            </a:r>
            <a:r>
              <a:rPr lang="en" sz="1600">
                <a:latin typeface="Calibri"/>
                <a:ea typeface="Calibri"/>
                <a:cs typeface="Calibri"/>
                <a:sym typeface="Calibri"/>
              </a:rPr>
              <a:t>quickly</a:t>
            </a:r>
            <a:r>
              <a:rPr b="0" i="0" lang="en" sz="1600" u="none" cap="none" strike="noStrike">
                <a:solidFill>
                  <a:srgbClr val="000000"/>
                </a:solidFill>
                <a:latin typeface="Calibri"/>
                <a:ea typeface="Calibri"/>
                <a:cs typeface="Calibri"/>
                <a:sym typeface="Calibri"/>
              </a:rPr>
              <a:t> </a:t>
            </a:r>
            <a:endParaRPr b="0" i="0" sz="1600" u="none" cap="none" strike="noStrike">
              <a:solidFill>
                <a:srgbClr val="000000"/>
              </a:solidFill>
              <a:latin typeface="Calibri"/>
              <a:ea typeface="Calibri"/>
              <a:cs typeface="Calibri"/>
              <a:sym typeface="Calibri"/>
            </a:endParaRPr>
          </a:p>
        </p:txBody>
      </p:sp>
      <p:pic>
        <p:nvPicPr>
          <p:cNvPr id="122" name="Google Shape;122;p20"/>
          <p:cNvPicPr preferRelativeResize="0"/>
          <p:nvPr/>
        </p:nvPicPr>
        <p:blipFill rotWithShape="1">
          <a:blip r:embed="rId4">
            <a:alphaModFix/>
          </a:blip>
          <a:srcRect b="32548" l="7239" r="67848" t="35267"/>
          <a:stretch/>
        </p:blipFill>
        <p:spPr>
          <a:xfrm>
            <a:off x="646664" y="1472063"/>
            <a:ext cx="2134500" cy="1949849"/>
          </a:xfrm>
          <a:prstGeom prst="rect">
            <a:avLst/>
          </a:prstGeom>
          <a:noFill/>
          <a:ln>
            <a:noFill/>
          </a:ln>
        </p:spPr>
      </p:pic>
      <p:pic>
        <p:nvPicPr>
          <p:cNvPr id="123" name="Google Shape;123;p20"/>
          <p:cNvPicPr preferRelativeResize="0"/>
          <p:nvPr/>
        </p:nvPicPr>
        <p:blipFill rotWithShape="1">
          <a:blip r:embed="rId4">
            <a:alphaModFix/>
          </a:blip>
          <a:srcRect b="41038" l="32336" r="34292" t="36647"/>
          <a:stretch/>
        </p:blipFill>
        <p:spPr>
          <a:xfrm>
            <a:off x="2990091" y="1655288"/>
            <a:ext cx="2859275" cy="1351901"/>
          </a:xfrm>
          <a:prstGeom prst="rect">
            <a:avLst/>
          </a:prstGeom>
          <a:noFill/>
          <a:ln>
            <a:noFill/>
          </a:ln>
        </p:spPr>
      </p:pic>
      <p:pic>
        <p:nvPicPr>
          <p:cNvPr id="124" name="Google Shape;124;p20"/>
          <p:cNvPicPr preferRelativeResize="0"/>
          <p:nvPr/>
        </p:nvPicPr>
        <p:blipFill rotWithShape="1">
          <a:blip r:embed="rId4">
            <a:alphaModFix/>
          </a:blip>
          <a:srcRect b="25045" l="67494" r="0" t="13941"/>
          <a:stretch/>
        </p:blipFill>
        <p:spPr>
          <a:xfrm>
            <a:off x="6249027" y="577528"/>
            <a:ext cx="2275925" cy="3020576"/>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 name="Shape 128"/>
        <p:cNvGrpSpPr/>
        <p:nvPr/>
      </p:nvGrpSpPr>
      <p:grpSpPr>
        <a:xfrm>
          <a:off x="0" y="0"/>
          <a:ext cx="0" cy="0"/>
          <a:chOff x="0" y="0"/>
          <a:chExt cx="0" cy="0"/>
        </a:xfrm>
      </p:grpSpPr>
      <p:pic>
        <p:nvPicPr>
          <p:cNvPr id="129" name="Google Shape;129;p21"/>
          <p:cNvPicPr preferRelativeResize="0"/>
          <p:nvPr/>
        </p:nvPicPr>
        <p:blipFill rotWithShape="1">
          <a:blip r:embed="rId3">
            <a:alphaModFix/>
          </a:blip>
          <a:srcRect b="0" l="0" r="0" t="0"/>
          <a:stretch/>
        </p:blipFill>
        <p:spPr>
          <a:xfrm>
            <a:off x="-231700" y="360800"/>
            <a:ext cx="4173376" cy="779400"/>
          </a:xfrm>
          <a:prstGeom prst="rect">
            <a:avLst/>
          </a:prstGeom>
          <a:noFill/>
          <a:ln>
            <a:noFill/>
          </a:ln>
        </p:spPr>
      </p:pic>
      <p:sp>
        <p:nvSpPr>
          <p:cNvPr id="130" name="Google Shape;130;p21"/>
          <p:cNvSpPr txBox="1"/>
          <p:nvPr>
            <p:ph type="title"/>
          </p:nvPr>
        </p:nvSpPr>
        <p:spPr>
          <a:xfrm>
            <a:off x="311700" y="445025"/>
            <a:ext cx="33852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Inventing is a solution! </a:t>
            </a:r>
            <a:endParaRPr b="1">
              <a:latin typeface="Calibri"/>
              <a:ea typeface="Calibri"/>
              <a:cs typeface="Calibri"/>
              <a:sym typeface="Calibri"/>
            </a:endParaRPr>
          </a:p>
        </p:txBody>
      </p:sp>
      <p:pic>
        <p:nvPicPr>
          <p:cNvPr id="131" name="Google Shape;131;p21">
            <a:hlinkClick r:id="rId4"/>
          </p:cNvPr>
          <p:cNvPicPr preferRelativeResize="0"/>
          <p:nvPr/>
        </p:nvPicPr>
        <p:blipFill>
          <a:blip r:embed="rId5">
            <a:alphaModFix/>
          </a:blip>
          <a:stretch>
            <a:fillRect/>
          </a:stretch>
        </p:blipFill>
        <p:spPr>
          <a:xfrm>
            <a:off x="4572000" y="898727"/>
            <a:ext cx="3873776" cy="3760124"/>
          </a:xfrm>
          <a:prstGeom prst="rect">
            <a:avLst/>
          </a:prstGeom>
          <a:noFill/>
          <a:ln>
            <a:noFill/>
          </a:ln>
        </p:spPr>
      </p:pic>
      <p:pic>
        <p:nvPicPr>
          <p:cNvPr id="132" name="Google Shape;132;p21">
            <a:hlinkClick r:id="rId6"/>
          </p:cNvPr>
          <p:cNvPicPr preferRelativeResize="0"/>
          <p:nvPr/>
        </p:nvPicPr>
        <p:blipFill>
          <a:blip r:embed="rId7">
            <a:alphaModFix/>
          </a:blip>
          <a:stretch>
            <a:fillRect/>
          </a:stretch>
        </p:blipFill>
        <p:spPr>
          <a:xfrm>
            <a:off x="868900" y="1406425"/>
            <a:ext cx="3216651" cy="3252425"/>
          </a:xfrm>
          <a:prstGeom prst="rect">
            <a:avLst/>
          </a:prstGeom>
          <a:noFill/>
          <a:ln>
            <a:noFill/>
          </a:ln>
        </p:spPr>
      </p:pic>
      <p:sp>
        <p:nvSpPr>
          <p:cNvPr id="133" name="Google Shape;133;p21"/>
          <p:cNvSpPr txBox="1"/>
          <p:nvPr/>
        </p:nvSpPr>
        <p:spPr>
          <a:xfrm>
            <a:off x="4489075" y="265100"/>
            <a:ext cx="3956700" cy="8751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b="1" lang="en" sz="1800">
                <a:solidFill>
                  <a:schemeClr val="dk1"/>
                </a:solidFill>
              </a:rPr>
              <a:t>Compost Bee</a:t>
            </a:r>
            <a:r>
              <a:rPr lang="en" sz="1800">
                <a:solidFill>
                  <a:schemeClr val="dk1"/>
                </a:solidFill>
              </a:rPr>
              <a:t> by Harrison, age 8</a:t>
            </a:r>
            <a:endParaRPr sz="1800">
              <a:solidFill>
                <a:schemeClr val="dk1"/>
              </a:solidFill>
            </a:endParaRPr>
          </a:p>
        </p:txBody>
      </p:sp>
      <p:sp>
        <p:nvSpPr>
          <p:cNvPr id="134" name="Google Shape;134;p21"/>
          <p:cNvSpPr txBox="1"/>
          <p:nvPr/>
        </p:nvSpPr>
        <p:spPr>
          <a:xfrm>
            <a:off x="5814800" y="4095000"/>
            <a:ext cx="2947500" cy="779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900" u="sng">
                <a:solidFill>
                  <a:srgbClr val="FFF701"/>
                </a:solidFill>
                <a:hlinkClick r:id="rId8">
                  <a:extLst>
                    <a:ext uri="{A12FA001-AC4F-418D-AE19-62706E023703}">
                      <ahyp:hlinkClr val="tx"/>
                    </a:ext>
                  </a:extLst>
                </a:hlinkClick>
              </a:rPr>
              <a:t>Watch it come alive!</a:t>
            </a:r>
            <a:endParaRPr b="1" sz="1900">
              <a:solidFill>
                <a:srgbClr val="FFF701"/>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 name="Shape 138"/>
        <p:cNvGrpSpPr/>
        <p:nvPr/>
      </p:nvGrpSpPr>
      <p:grpSpPr>
        <a:xfrm>
          <a:off x="0" y="0"/>
          <a:ext cx="0" cy="0"/>
          <a:chOff x="0" y="0"/>
          <a:chExt cx="0" cy="0"/>
        </a:xfrm>
      </p:grpSpPr>
      <p:grpSp>
        <p:nvGrpSpPr>
          <p:cNvPr id="139" name="Google Shape;139;p22"/>
          <p:cNvGrpSpPr/>
          <p:nvPr/>
        </p:nvGrpSpPr>
        <p:grpSpPr>
          <a:xfrm>
            <a:off x="0" y="0"/>
            <a:ext cx="9145082" cy="5143501"/>
            <a:chOff x="0" y="0"/>
            <a:chExt cx="9145082" cy="5143501"/>
          </a:xfrm>
        </p:grpSpPr>
        <p:pic>
          <p:nvPicPr>
            <p:cNvPr id="140" name="Google Shape;140;p22"/>
            <p:cNvPicPr preferRelativeResize="0"/>
            <p:nvPr/>
          </p:nvPicPr>
          <p:blipFill>
            <a:blip r:embed="rId3">
              <a:alphaModFix/>
            </a:blip>
            <a:stretch>
              <a:fillRect/>
            </a:stretch>
          </p:blipFill>
          <p:spPr>
            <a:xfrm>
              <a:off x="0" y="0"/>
              <a:ext cx="9145082" cy="5143501"/>
            </a:xfrm>
            <a:prstGeom prst="rect">
              <a:avLst/>
            </a:prstGeom>
            <a:noFill/>
            <a:ln>
              <a:noFill/>
            </a:ln>
          </p:spPr>
        </p:pic>
        <p:sp>
          <p:nvSpPr>
            <p:cNvPr id="141" name="Google Shape;141;p22"/>
            <p:cNvSpPr/>
            <p:nvPr/>
          </p:nvSpPr>
          <p:spPr>
            <a:xfrm>
              <a:off x="3007375" y="1377225"/>
              <a:ext cx="393600" cy="365400"/>
            </a:xfrm>
            <a:prstGeom prst="rect">
              <a:avLst/>
            </a:prstGeom>
            <a:solidFill>
              <a:srgbClr val="FFFF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gr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